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9"/>
  </p:notesMasterIdLst>
  <p:handoutMasterIdLst>
    <p:handoutMasterId r:id="rId20"/>
  </p:handoutMasterIdLst>
  <p:sldIdLst>
    <p:sldId id="256" r:id="rId5"/>
    <p:sldId id="776" r:id="rId6"/>
    <p:sldId id="844" r:id="rId7"/>
    <p:sldId id="847" r:id="rId8"/>
    <p:sldId id="850" r:id="rId9"/>
    <p:sldId id="852" r:id="rId10"/>
    <p:sldId id="853" r:id="rId11"/>
    <p:sldId id="854" r:id="rId12"/>
    <p:sldId id="856" r:id="rId13"/>
    <p:sldId id="855" r:id="rId14"/>
    <p:sldId id="858" r:id="rId15"/>
    <p:sldId id="857" r:id="rId16"/>
    <p:sldId id="859" r:id="rId17"/>
    <p:sldId id="784" r:id="rId18"/>
  </p:sldIdLst>
  <p:sldSz cx="9144000" cy="6858000" type="screen4x3"/>
  <p:notesSz cx="9928225" cy="6797675"/>
  <p:custDataLst>
    <p:tags r:id="rId2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E0000"/>
    <a:srgbClr val="FDCFD2"/>
    <a:srgbClr val="B21212"/>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6" autoAdjust="0"/>
    <p:restoredTop sz="94646" autoAdjust="0"/>
  </p:normalViewPr>
  <p:slideViewPr>
    <p:cSldViewPr>
      <p:cViewPr varScale="1">
        <p:scale>
          <a:sx n="57" d="100"/>
          <a:sy n="57" d="100"/>
        </p:scale>
        <p:origin x="90" y="540"/>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12/07/2018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7/12/2018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2008815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30204317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36228078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1391246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14</a:t>
            </a:fld>
            <a:endParaRPr lang="en-GB" dirty="0"/>
          </a:p>
        </p:txBody>
      </p:sp>
    </p:spTree>
    <p:extLst>
      <p:ext uri="{BB962C8B-B14F-4D97-AF65-F5344CB8AC3E}">
        <p14:creationId xmlns:p14="http://schemas.microsoft.com/office/powerpoint/2010/main" val="291326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2783643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484364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2198343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3015201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3534426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2234314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38231646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 Target="../slides/slide7.xml"/><Relationship Id="rId7" Type="http://schemas.openxmlformats.org/officeDocument/2006/relationships/slide" Target="../slides/slide11.xml"/><Relationship Id="rId2"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 Target="../slides/slide8.xml"/><Relationship Id="rId5" Type="http://schemas.openxmlformats.org/officeDocument/2006/relationships/image" Target="../media/image3.jpeg"/><Relationship Id="rId4" Type="http://schemas.openxmlformats.org/officeDocument/2006/relationships/slide" Target="../slides/slide1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14" name="Round Same Side Corner Rectangle 13">
            <a:hlinkClick r:id="rId2" action="ppaction://hlinksldjump"/>
          </p:cNvPr>
          <p:cNvSpPr/>
          <p:nvPr userDrawn="1"/>
        </p:nvSpPr>
        <p:spPr>
          <a:xfrm>
            <a:off x="8092398" y="612817"/>
            <a:ext cx="872090"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Assessment</a:t>
            </a:r>
            <a:endParaRPr lang="en-GB" sz="11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33019" y="612817"/>
            <a:ext cx="1990709"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2.1 – General IT Applications</a:t>
            </a:r>
            <a:endParaRPr lang="en-GB" sz="110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5976178" y="612817"/>
            <a:ext cx="2068159" cy="357190"/>
          </a:xfrm>
          <a:prstGeom prst="round2SameRect">
            <a:avLst/>
          </a:prstGeom>
          <a:gradFill>
            <a:gsLst>
              <a:gs pos="0">
                <a:schemeClr val="tx2">
                  <a:lumMod val="50000"/>
                </a:schemeClr>
              </a:gs>
              <a:gs pos="50000">
                <a:schemeClr val="accent1">
                  <a:lumMod val="50000"/>
                </a:schemeClr>
              </a:gs>
              <a:gs pos="70000">
                <a:schemeClr val="tx2">
                  <a:lumMod val="60000"/>
                  <a:lumOff val="40000"/>
                </a:schemeClr>
              </a:gs>
              <a:gs pos="100000">
                <a:schemeClr val="tx2">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D1.1 – Evaluating</a:t>
            </a:r>
            <a:r>
              <a:rPr lang="en-GB" sz="1100" b="1" baseline="0" dirty="0" smtClean="0">
                <a:latin typeface="Arial" panose="020B0604020202020204" pitchFamily="34" charset="0"/>
                <a:cs typeface="Arial" panose="020B0604020202020204" pitchFamily="34" charset="0"/>
              </a:rPr>
              <a:t> the Solution</a:t>
            </a:r>
            <a:endParaRPr lang="en-GB" sz="1100" b="1"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35496" y="44624"/>
            <a:ext cx="7992888"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172400" y="-2406"/>
            <a:ext cx="929821" cy="595710"/>
          </a:xfrm>
          <a:prstGeom prst="rect">
            <a:avLst/>
          </a:prstGeom>
        </p:spPr>
      </p:pic>
      <p:sp>
        <p:nvSpPr>
          <p:cNvPr id="8" name="Round Same Side Corner Rectangle 7">
            <a:hlinkClick r:id="rId6" action="ppaction://hlinksldjump"/>
          </p:cNvPr>
          <p:cNvSpPr/>
          <p:nvPr userDrawn="1"/>
        </p:nvSpPr>
        <p:spPr>
          <a:xfrm>
            <a:off x="2171790" y="612817"/>
            <a:ext cx="2045258"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2.2 – Business IT Applications</a:t>
            </a:r>
            <a:endParaRPr lang="en-GB" sz="11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33342" y="983578"/>
            <a:ext cx="8840139"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9" name="Round Same Side Corner Rectangle 8">
            <a:hlinkClick r:id="rId7" action="ppaction://hlinksldjump"/>
          </p:cNvPr>
          <p:cNvSpPr/>
          <p:nvPr userDrawn="1"/>
        </p:nvSpPr>
        <p:spPr>
          <a:xfrm>
            <a:off x="4265110" y="612817"/>
            <a:ext cx="1663007"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2.5 – Scenario</a:t>
            </a:r>
            <a:r>
              <a:rPr lang="en-GB" sz="1100" b="1" baseline="0" dirty="0" smtClean="0">
                <a:latin typeface="Arial" panose="020B0604020202020204" pitchFamily="34" charset="0"/>
                <a:cs typeface="Arial" panose="020B0604020202020204" pitchFamily="34" charset="0"/>
              </a:rPr>
              <a:t> </a:t>
            </a:r>
            <a:r>
              <a:rPr lang="en-GB" sz="1100" b="1" dirty="0" smtClean="0">
                <a:latin typeface="Arial" panose="020B0604020202020204" pitchFamily="34" charset="0"/>
                <a:cs typeface="Arial" panose="020B0604020202020204" pitchFamily="34" charset="0"/>
              </a:rPr>
              <a:t>Proposal</a:t>
            </a:r>
            <a:endParaRPr lang="en-GB" sz="11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5157192"/>
            <a:ext cx="8928992"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LO2 </a:t>
            </a:r>
            <a:r>
              <a:rPr lang="en-US"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Be </a:t>
            </a:r>
            <a:r>
              <a:rPr lang="en-US"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Able </a:t>
            </a:r>
            <a:r>
              <a:rPr lang="en-US"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Design Solutions </a:t>
            </a:r>
            <a:r>
              <a:rPr lang="en-US"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Meet Business Needs</a:t>
            </a:r>
            <a:endParaRPr lang="en-US"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477328"/>
          </a:xfrm>
          <a:prstGeom prst="rect">
            <a:avLst/>
          </a:prstGeom>
          <a:noFill/>
        </p:spPr>
        <p:txBody>
          <a:bodyPr wrap="square" rtlCol="0">
            <a:spAutoFit/>
          </a:bodyPr>
          <a:lstStyle/>
          <a:p>
            <a:pPr algn="r"/>
            <a:r>
              <a:rPr lang="en-GB" sz="3000" b="1" dirty="0" smtClean="0"/>
              <a:t>OCR Level 02 – Cambridge Technical</a:t>
            </a:r>
            <a:endParaRPr lang="en-GB" sz="3000" b="1" dirty="0"/>
          </a:p>
          <a:p>
            <a:pPr algn="r"/>
            <a:r>
              <a:rPr lang="en-GB" sz="2800" dirty="0"/>
              <a:t> </a:t>
            </a:r>
            <a:r>
              <a:rPr lang="en-GB" sz="2800" b="1" dirty="0"/>
              <a:t>Unit </a:t>
            </a:r>
            <a:r>
              <a:rPr lang="en-GB" sz="2800" b="1" dirty="0" smtClean="0"/>
              <a:t>05 </a:t>
            </a:r>
            <a:r>
              <a:rPr lang="en-GB" sz="2800" b="1" dirty="0"/>
              <a:t>– Creating business solutions</a:t>
            </a:r>
          </a:p>
          <a:p>
            <a:pPr algn="r"/>
            <a:r>
              <a:rPr lang="en-GB" sz="3200" b="1" dirty="0" smtClean="0">
                <a:solidFill>
                  <a:schemeClr val="tx1">
                    <a:lumMod val="50000"/>
                    <a:lumOff val="50000"/>
                  </a:schemeClr>
                </a:solidFill>
              </a:rPr>
              <a:t>2016 Specification </a:t>
            </a:r>
            <a:r>
              <a:rPr lang="en-GB" sz="3200" b="1" dirty="0">
                <a:solidFill>
                  <a:schemeClr val="tx1">
                    <a:lumMod val="50000"/>
                    <a:lumOff val="50000"/>
                  </a:schemeClr>
                </a:solidFill>
              </a:rPr>
              <a:t>- L/615/1355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283" y="309942"/>
            <a:ext cx="1665629" cy="1599701"/>
          </a:xfrm>
          <a:prstGeom prst="rect">
            <a:avLst/>
          </a:prstGeom>
        </p:spPr>
      </p:pic>
      <p:pic>
        <p:nvPicPr>
          <p:cNvPr id="2050" name="Picture 2" descr="Image result for access employee repo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7984" y="2060848"/>
            <a:ext cx="4569501" cy="315614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980728"/>
            <a:ext cx="6624735" cy="5847755"/>
          </a:xfrm>
          <a:prstGeom prst="rect">
            <a:avLst/>
          </a:prstGeom>
        </p:spPr>
        <p:txBody>
          <a:bodyPr wrap="square">
            <a:spAutoFit/>
          </a:bodyPr>
          <a:lstStyle/>
          <a:p>
            <a:pPr marL="285750" lvl="1" indent="-285750">
              <a:buClr>
                <a:srgbClr val="00B050"/>
              </a:buClr>
              <a:buSzPct val="68000"/>
              <a:buFont typeface="Arial" panose="020B0604020202020204" pitchFamily="34" charset="0"/>
              <a:buChar char="►"/>
            </a:pPr>
            <a:r>
              <a:rPr lang="en-IE" sz="1700" dirty="0" smtClean="0"/>
              <a:t>For P2.4 you need to sue the scenario needs and produce a potential digital solution for each of the issues. In doing so you need to specify the need again, and the potential solution, describing how the general or business application could be used to create a solution.  </a:t>
            </a:r>
            <a:endParaRPr lang="en-US" sz="1700" dirty="0"/>
          </a:p>
          <a:p>
            <a:pPr>
              <a:buClr>
                <a:srgbClr val="00B050"/>
              </a:buClr>
              <a:buSzPct val="68000"/>
            </a:pPr>
            <a:r>
              <a:rPr lang="en-US" sz="1700" b="1" dirty="0" smtClean="0">
                <a:solidFill>
                  <a:srgbClr val="FF0000"/>
                </a:solidFill>
              </a:rPr>
              <a:t>P2.4 – Task 04 –</a:t>
            </a:r>
            <a:r>
              <a:rPr lang="en-US" sz="1700" dirty="0" smtClean="0">
                <a:solidFill>
                  <a:srgbClr val="FF0000"/>
                </a:solidFill>
              </a:rPr>
              <a:t> In terms of Business Needs and the WRS scenario, create a report that outlines the client’s potential application or general digital solution to the problem.</a:t>
            </a:r>
          </a:p>
          <a:p>
            <a:pPr marL="285750" indent="-285750">
              <a:buClr>
                <a:srgbClr val="00B050"/>
              </a:buClr>
              <a:buSzPct val="68000"/>
              <a:buFont typeface="Arial" panose="020B0604020202020204" pitchFamily="34" charset="0"/>
              <a:buChar char="►"/>
            </a:pPr>
            <a:r>
              <a:rPr lang="en-US" sz="1700" dirty="0" smtClean="0"/>
              <a:t>For example, they are looking for a solution to </a:t>
            </a:r>
            <a:r>
              <a:rPr lang="en-US" sz="1700" b="1" dirty="0" smtClean="0"/>
              <a:t>controlling stock</a:t>
            </a:r>
            <a:r>
              <a:rPr lang="en-US" sz="1700" dirty="0" smtClean="0"/>
              <a:t>. They are an employment agency that recruits staff for the hospitality industry (hotels, restaurants, functions etc.) and they will have a lot of staff on their books. </a:t>
            </a:r>
          </a:p>
          <a:p>
            <a:pPr marL="285750" indent="-285750">
              <a:buClr>
                <a:srgbClr val="00B050"/>
              </a:buClr>
              <a:buSzPct val="68000"/>
              <a:buFont typeface="Arial" panose="020B0604020202020204" pitchFamily="34" charset="0"/>
              <a:buChar char="►"/>
            </a:pPr>
            <a:r>
              <a:rPr lang="en-US" sz="1700" dirty="0" smtClean="0"/>
              <a:t>In terms of the solution they might incorporate, they could either computerise the stock inventory into a standard database or spreadsheet and have someone track the number of stock on a regular basis, this means creating a query on stock numbers and a regular report.</a:t>
            </a:r>
          </a:p>
          <a:p>
            <a:pPr marL="285750" indent="-285750">
              <a:buClr>
                <a:srgbClr val="00B050"/>
              </a:buClr>
              <a:buSzPct val="68000"/>
              <a:buFont typeface="Arial" panose="020B0604020202020204" pitchFamily="34" charset="0"/>
              <a:buChar char="►"/>
            </a:pPr>
            <a:r>
              <a:rPr lang="en-US" sz="1700" dirty="0" smtClean="0"/>
              <a:t>Otherwise they could incorporate an inventory management system with reorder points. This would track each inventory item as it left the store and order more before needed on important items. The solution would be more effective but costly to incorporate.</a:t>
            </a:r>
            <a:endParaRPr lang="en-US" sz="17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P2.4 – Business Needs</a:t>
            </a:r>
            <a:endParaRPr lang="en-GB" sz="4000" dirty="0" smtClean="0"/>
          </a:p>
        </p:txBody>
      </p:sp>
      <p:pic>
        <p:nvPicPr>
          <p:cNvPr id="1026" name="Picture 2" descr="Image result for inventory tracking system"/>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6804248" y="1046341"/>
            <a:ext cx="2045659" cy="122382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inventory tracking syste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04247" y="4509120"/>
            <a:ext cx="2045659" cy="206980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inventory tracking system"/>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04248" y="2661114"/>
            <a:ext cx="2045659" cy="161643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612562" y="2285715"/>
            <a:ext cx="2351926" cy="369332"/>
          </a:xfrm>
          <a:prstGeom prst="rect">
            <a:avLst/>
          </a:prstGeom>
          <a:noFill/>
        </p:spPr>
        <p:txBody>
          <a:bodyPr wrap="none" rtlCol="0">
            <a:spAutoFit/>
          </a:bodyPr>
          <a:lstStyle/>
          <a:p>
            <a:r>
              <a:rPr lang="en-IE" dirty="0" smtClean="0"/>
              <a:t>Spreadsheet solution</a:t>
            </a:r>
            <a:endParaRPr lang="en-GB" dirty="0"/>
          </a:p>
        </p:txBody>
      </p:sp>
      <p:sp>
        <p:nvSpPr>
          <p:cNvPr id="11" name="TextBox 10"/>
          <p:cNvSpPr txBox="1"/>
          <p:nvPr/>
        </p:nvSpPr>
        <p:spPr>
          <a:xfrm>
            <a:off x="6789147" y="4283804"/>
            <a:ext cx="2031325" cy="369332"/>
          </a:xfrm>
          <a:prstGeom prst="rect">
            <a:avLst/>
          </a:prstGeom>
          <a:noFill/>
        </p:spPr>
        <p:txBody>
          <a:bodyPr wrap="none" rtlCol="0">
            <a:spAutoFit/>
          </a:bodyPr>
          <a:lstStyle/>
          <a:p>
            <a:r>
              <a:rPr lang="en-IE" dirty="0" smtClean="0"/>
              <a:t>Database solution</a:t>
            </a:r>
            <a:endParaRPr lang="en-GB" dirty="0"/>
          </a:p>
        </p:txBody>
      </p:sp>
      <p:sp>
        <p:nvSpPr>
          <p:cNvPr id="12" name="TextBox 11"/>
          <p:cNvSpPr txBox="1"/>
          <p:nvPr/>
        </p:nvSpPr>
        <p:spPr>
          <a:xfrm>
            <a:off x="6062025" y="6309320"/>
            <a:ext cx="1454244" cy="369332"/>
          </a:xfrm>
          <a:prstGeom prst="rect">
            <a:avLst/>
          </a:prstGeom>
          <a:noFill/>
        </p:spPr>
        <p:txBody>
          <a:bodyPr wrap="none" rtlCol="0">
            <a:spAutoFit/>
          </a:bodyPr>
          <a:lstStyle/>
          <a:p>
            <a:r>
              <a:rPr lang="en-IE" dirty="0" smtClean="0"/>
              <a:t>IMS solution</a:t>
            </a:r>
            <a:endParaRPr lang="en-GB" dirty="0"/>
          </a:p>
        </p:txBody>
      </p:sp>
    </p:spTree>
    <p:extLst>
      <p:ext uri="{BB962C8B-B14F-4D97-AF65-F5344CB8AC3E}">
        <p14:creationId xmlns:p14="http://schemas.microsoft.com/office/powerpoint/2010/main" val="627779725"/>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20" y="1099770"/>
            <a:ext cx="8640960" cy="5489195"/>
          </a:xfrm>
          <a:prstGeom prst="rect">
            <a:avLst/>
          </a:prstGeom>
        </p:spPr>
        <p:txBody>
          <a:bodyPr wrap="square">
            <a:spAutoFit/>
          </a:bodyPr>
          <a:lstStyle/>
          <a:p>
            <a:pPr marL="285750" lvl="1" indent="-285750">
              <a:buClr>
                <a:srgbClr val="00B050"/>
              </a:buClr>
              <a:buSzPct val="68000"/>
              <a:buFont typeface="Arial" panose="020B0604020202020204" pitchFamily="34" charset="0"/>
              <a:buChar char="►"/>
            </a:pPr>
            <a:r>
              <a:rPr lang="en-US" sz="1670" i="1" dirty="0" smtClean="0">
                <a:solidFill>
                  <a:srgbClr val="0070C0"/>
                </a:solidFill>
              </a:rPr>
              <a:t>Design </a:t>
            </a:r>
            <a:r>
              <a:rPr lang="en-US" sz="1670" i="1" dirty="0">
                <a:solidFill>
                  <a:srgbClr val="0070C0"/>
                </a:solidFill>
              </a:rPr>
              <a:t>a solution for Westwood Recruitment Services (WRS) to allow it to store details of applicants and the posts that they would be eligible to apply for. The design should allow WRS to record if an applicant wishes to be invited for an interview for a specific job, such as a chef, when it becomes available with a particular employer. The solution you design must be able to create a letter to each applicant interested in applying for the job, to advise them of details relating to the interview.</a:t>
            </a:r>
            <a:r>
              <a:rPr lang="en-US" sz="1670" dirty="0">
                <a:solidFill>
                  <a:srgbClr val="0070C0"/>
                </a:solidFill>
              </a:rPr>
              <a:t> </a:t>
            </a:r>
          </a:p>
          <a:p>
            <a:pPr marL="285750" lvl="1" indent="-285750">
              <a:buClr>
                <a:srgbClr val="00B050"/>
              </a:buClr>
              <a:buSzPct val="68000"/>
              <a:buFont typeface="Arial" panose="020B0604020202020204" pitchFamily="34" charset="0"/>
              <a:buChar char="►"/>
            </a:pPr>
            <a:r>
              <a:rPr lang="en-US" sz="1670" dirty="0" smtClean="0"/>
              <a:t>For this scenario, WRC needs something that will cater for all the following tasks:</a:t>
            </a:r>
          </a:p>
          <a:p>
            <a:pPr marL="625475" lvl="1" indent="-342900">
              <a:buClr>
                <a:srgbClr val="00B050"/>
              </a:buClr>
              <a:buSzPct val="100000"/>
              <a:buFont typeface="+mj-lt"/>
              <a:buAutoNum type="arabicPeriod"/>
            </a:pPr>
            <a:r>
              <a:rPr lang="en-US" sz="1670" dirty="0" smtClean="0"/>
              <a:t>To </a:t>
            </a:r>
            <a:r>
              <a:rPr lang="en-US" sz="1670" dirty="0"/>
              <a:t>store details of applicants and the posts that they would be eligible to apply for. </a:t>
            </a:r>
            <a:endParaRPr lang="en-US" sz="1670" dirty="0" smtClean="0"/>
          </a:p>
          <a:p>
            <a:pPr marL="625475" lvl="1" indent="-342900">
              <a:buClr>
                <a:srgbClr val="00B050"/>
              </a:buClr>
              <a:buSzPct val="100000"/>
              <a:buFont typeface="+mj-lt"/>
              <a:buAutoNum type="arabicPeriod"/>
            </a:pPr>
            <a:r>
              <a:rPr lang="en-US" sz="1670" dirty="0" smtClean="0"/>
              <a:t>To </a:t>
            </a:r>
            <a:r>
              <a:rPr lang="en-US" sz="1670" dirty="0"/>
              <a:t>record if an applicant wishes to be invited for an interview for a specific job, such as a chef, when it becomes available with a particular employer. </a:t>
            </a:r>
            <a:endParaRPr lang="en-US" sz="1670" dirty="0" smtClean="0"/>
          </a:p>
          <a:p>
            <a:pPr marL="625475" lvl="1" indent="-342900">
              <a:buClr>
                <a:srgbClr val="00B050"/>
              </a:buClr>
              <a:buSzPct val="100000"/>
              <a:buFont typeface="+mj-lt"/>
              <a:buAutoNum type="arabicPeriod"/>
            </a:pPr>
            <a:r>
              <a:rPr lang="en-US" sz="1670" dirty="0" smtClean="0"/>
              <a:t>To </a:t>
            </a:r>
            <a:r>
              <a:rPr lang="en-US" sz="1670" dirty="0"/>
              <a:t>create a letter to each applicant interested in applying for the </a:t>
            </a:r>
            <a:r>
              <a:rPr lang="en-US" sz="1670" dirty="0" smtClean="0"/>
              <a:t>job</a:t>
            </a:r>
          </a:p>
          <a:p>
            <a:pPr marL="625475" lvl="1" indent="-342900">
              <a:buClr>
                <a:srgbClr val="00B050"/>
              </a:buClr>
              <a:buSzPct val="100000"/>
              <a:buFont typeface="+mj-lt"/>
              <a:buAutoNum type="arabicPeriod"/>
            </a:pPr>
            <a:r>
              <a:rPr lang="en-US" sz="1670" dirty="0" smtClean="0"/>
              <a:t>The letter needs to </a:t>
            </a:r>
            <a:r>
              <a:rPr lang="en-US" sz="1670" dirty="0"/>
              <a:t>advise them of details relating to the interview.</a:t>
            </a:r>
          </a:p>
          <a:p>
            <a:pPr marL="285750" lvl="1" indent="-285750">
              <a:buClr>
                <a:srgbClr val="00B050"/>
              </a:buClr>
              <a:buSzPct val="68000"/>
              <a:buFont typeface="Arial" panose="020B0604020202020204" pitchFamily="34" charset="0"/>
              <a:buChar char="►"/>
            </a:pPr>
            <a:r>
              <a:rPr lang="en-US" sz="1670" dirty="0" smtClean="0"/>
              <a:t>For this think about each task and if there is a way to have them all automated, or at least have the information created be compatible with each section of the solution.</a:t>
            </a:r>
          </a:p>
          <a:p>
            <a:pPr marL="285750" lvl="1" indent="-285750">
              <a:buClr>
                <a:srgbClr val="00B050"/>
              </a:buClr>
              <a:buSzPct val="68000"/>
              <a:buFont typeface="Arial" panose="020B0604020202020204" pitchFamily="34" charset="0"/>
              <a:buChar char="►"/>
            </a:pPr>
            <a:r>
              <a:rPr lang="en-US" sz="1670" dirty="0" smtClean="0"/>
              <a:t>For example you might use a spreadsheet for task 1, with a tick box field for task 2, with a column for potential employers, a lookup for their addresses, have this mail merge into a prepared letter for stage 4 that picks the information up from the spreadsheet.</a:t>
            </a:r>
          </a:p>
          <a:p>
            <a:pPr marL="285750" lvl="1" indent="-285750">
              <a:buClr>
                <a:srgbClr val="00B050"/>
              </a:buClr>
              <a:buSzPct val="68000"/>
              <a:buFont typeface="Arial" panose="020B0604020202020204" pitchFamily="34" charset="0"/>
              <a:buChar char="►"/>
            </a:pPr>
            <a:r>
              <a:rPr lang="en-US" sz="1670" dirty="0" smtClean="0"/>
              <a:t>Or you could do it all with a database file, a table for task 1, a table for task 2 with a tick box and preferred employer field, and a mail merge letter for task 3 picking information from a third table of employer details for task 4.</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P2.5 – Business Scenario</a:t>
            </a:r>
            <a:endParaRPr lang="en-GB" sz="4000" dirty="0" smtClean="0"/>
          </a:p>
        </p:txBody>
      </p:sp>
    </p:spTree>
    <p:extLst>
      <p:ext uri="{BB962C8B-B14F-4D97-AF65-F5344CB8AC3E}">
        <p14:creationId xmlns:p14="http://schemas.microsoft.com/office/powerpoint/2010/main" val="2017352866"/>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980728"/>
            <a:ext cx="8712968" cy="5632311"/>
          </a:xfrm>
          <a:prstGeom prst="rect">
            <a:avLst/>
          </a:prstGeom>
        </p:spPr>
        <p:txBody>
          <a:bodyPr wrap="square">
            <a:spAutoFit/>
          </a:bodyPr>
          <a:lstStyle/>
          <a:p>
            <a:pPr marL="265113" lvl="1" indent="-265113">
              <a:buClr>
                <a:srgbClr val="C00000"/>
              </a:buClr>
              <a:buSzPct val="68000"/>
              <a:buFont typeface="Arial" panose="020B0604020202020204" pitchFamily="34" charset="0"/>
              <a:buChar char="►"/>
            </a:pPr>
            <a:r>
              <a:rPr lang="en-US" dirty="0" smtClean="0"/>
              <a:t>Preparing a proposal solution for a problem needs careful planning. You need to follow stages to make sure the proposal needs, client needs and scenario needs are met for it to be accepted.</a:t>
            </a:r>
          </a:p>
          <a:p>
            <a:pPr marL="541338" lvl="2" indent="-276225">
              <a:buClr>
                <a:srgbClr val="C00000"/>
              </a:buClr>
              <a:buSzPct val="68000"/>
              <a:buFont typeface="Arial" panose="020B0604020202020204" pitchFamily="34" charset="0"/>
              <a:buChar char="►"/>
            </a:pPr>
            <a:r>
              <a:rPr lang="en-US" dirty="0" smtClean="0"/>
              <a:t>check with the client what is required</a:t>
            </a:r>
          </a:p>
          <a:p>
            <a:pPr marL="541338" lvl="2" indent="-276225">
              <a:buClr>
                <a:srgbClr val="C00000"/>
              </a:buClr>
              <a:buSzPct val="68000"/>
              <a:buFont typeface="Arial" panose="020B0604020202020204" pitchFamily="34" charset="0"/>
              <a:buChar char="►"/>
            </a:pPr>
            <a:r>
              <a:rPr lang="en-US" dirty="0" smtClean="0"/>
              <a:t>analyse </a:t>
            </a:r>
            <a:r>
              <a:rPr lang="en-US" dirty="0"/>
              <a:t>the problem to make sure that the IT applications selected are the most appropriate</a:t>
            </a:r>
          </a:p>
          <a:p>
            <a:pPr marL="541338" lvl="2" indent="-276225">
              <a:buClr>
                <a:srgbClr val="C00000"/>
              </a:buClr>
              <a:buSzPct val="68000"/>
              <a:buFont typeface="Arial" panose="020B0604020202020204" pitchFamily="34" charset="0"/>
              <a:buChar char="►"/>
            </a:pPr>
            <a:r>
              <a:rPr lang="en-US" dirty="0"/>
              <a:t>consider the different ways in which the solution may be met</a:t>
            </a:r>
          </a:p>
          <a:p>
            <a:pPr marL="541338" lvl="2" indent="-276225">
              <a:buClr>
                <a:srgbClr val="C00000"/>
              </a:buClr>
              <a:buSzPct val="68000"/>
              <a:buFont typeface="Arial" panose="020B0604020202020204" pitchFamily="34" charset="0"/>
              <a:buChar char="►"/>
            </a:pPr>
            <a:r>
              <a:rPr lang="en-US" dirty="0"/>
              <a:t>select the solution which most clearly meets the needs </a:t>
            </a:r>
            <a:r>
              <a:rPr lang="en-GB" dirty="0"/>
              <a:t>identified</a:t>
            </a:r>
          </a:p>
          <a:p>
            <a:pPr marL="541338" lvl="2" indent="-276225">
              <a:buClr>
                <a:srgbClr val="C00000"/>
              </a:buClr>
              <a:buSzPct val="68000"/>
              <a:buFont typeface="Arial" panose="020B0604020202020204" pitchFamily="34" charset="0"/>
              <a:buChar char="►"/>
            </a:pPr>
            <a:r>
              <a:rPr lang="en-US" dirty="0"/>
              <a:t>prepare the work plan, e.g. individual steps to be taken, i.e. objective (the solution), targets (how you know the objective has been met), tasks that have to be undertaken to ensure the objective is met, resources required to meet the objectives, timelines (the time by which a particular task must be </a:t>
            </a:r>
            <a:r>
              <a:rPr lang="en-GB" dirty="0"/>
              <a:t>completed), individual responsibilities</a:t>
            </a:r>
          </a:p>
          <a:p>
            <a:pPr marL="541338" lvl="2" indent="-276225">
              <a:buClr>
                <a:srgbClr val="C00000"/>
              </a:buClr>
              <a:buSzPct val="68000"/>
              <a:buFont typeface="Arial" panose="020B0604020202020204" pitchFamily="34" charset="0"/>
              <a:buChar char="►"/>
            </a:pPr>
            <a:r>
              <a:rPr lang="en-GB" dirty="0"/>
              <a:t>document the </a:t>
            </a:r>
            <a:r>
              <a:rPr lang="en-GB" dirty="0" smtClean="0"/>
              <a:t>design (outline the stages of the solution)</a:t>
            </a:r>
            <a:endParaRPr lang="en-GB" dirty="0"/>
          </a:p>
          <a:p>
            <a:pPr marL="541338" lvl="2" indent="-276225">
              <a:buClr>
                <a:srgbClr val="C00000"/>
              </a:buClr>
              <a:buSzPct val="68000"/>
              <a:buFont typeface="Arial" panose="020B0604020202020204" pitchFamily="34" charset="0"/>
              <a:buChar char="►"/>
            </a:pPr>
            <a:r>
              <a:rPr lang="en-GB" dirty="0"/>
              <a:t>justify approach </a:t>
            </a:r>
            <a:r>
              <a:rPr lang="en-GB" dirty="0" smtClean="0"/>
              <a:t>taken</a:t>
            </a:r>
            <a:r>
              <a:rPr lang="en-GB" dirty="0"/>
              <a:t> </a:t>
            </a:r>
            <a:r>
              <a:rPr lang="en-GB" dirty="0" smtClean="0"/>
              <a:t>(justify the solution method against other possible solutions)</a:t>
            </a:r>
          </a:p>
          <a:p>
            <a:pPr marL="0" lvl="1">
              <a:buClr>
                <a:srgbClr val="C00000"/>
              </a:buClr>
              <a:buSzPct val="68000"/>
            </a:pPr>
            <a:r>
              <a:rPr lang="en-US" b="1" dirty="0" smtClean="0">
                <a:solidFill>
                  <a:srgbClr val="FF0000"/>
                </a:solidFill>
              </a:rPr>
              <a:t>P2.5 – Task 05 - </a:t>
            </a:r>
            <a:r>
              <a:rPr lang="en-US" dirty="0" smtClean="0">
                <a:solidFill>
                  <a:srgbClr val="FF0000"/>
                </a:solidFill>
              </a:rPr>
              <a:t>For the given scenario create a 7 stage proposal that includes the problem, and possible solution. </a:t>
            </a:r>
          </a:p>
          <a:p>
            <a:pPr marL="342900" lvl="1" indent="-342900">
              <a:buClr>
                <a:srgbClr val="C00000"/>
              </a:buClr>
              <a:buSzPct val="68000"/>
              <a:buFont typeface="Arial" panose="020B0604020202020204" pitchFamily="34" charset="0"/>
              <a:buChar char="►"/>
            </a:pPr>
            <a:r>
              <a:rPr lang="en-US" dirty="0" smtClean="0"/>
              <a:t>In this task outline each stage of the solution in the process and use the stages list as headings for your proposal report..</a:t>
            </a:r>
            <a:endParaRPr lang="en-US"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3200" dirty="0" smtClean="0"/>
              <a:t>P2.5 – Stages in designing a possible solution</a:t>
            </a:r>
            <a:endParaRPr lang="en-GB" sz="2800" dirty="0" smtClean="0"/>
          </a:p>
        </p:txBody>
      </p:sp>
    </p:spTree>
    <p:extLst>
      <p:ext uri="{BB962C8B-B14F-4D97-AF65-F5344CB8AC3E}">
        <p14:creationId xmlns:p14="http://schemas.microsoft.com/office/powerpoint/2010/main" val="359811207"/>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52736"/>
            <a:ext cx="8640960" cy="5690789"/>
          </a:xfrm>
          <a:prstGeom prst="rect">
            <a:avLst/>
          </a:prstGeom>
        </p:spPr>
        <p:txBody>
          <a:bodyPr wrap="square">
            <a:spAutoFit/>
          </a:bodyPr>
          <a:lstStyle/>
          <a:p>
            <a:pPr marL="285750" lvl="1" indent="-285750">
              <a:buClr>
                <a:srgbClr val="00B050"/>
              </a:buClr>
              <a:buSzPct val="68000"/>
              <a:buFont typeface="Arial" panose="020B0604020202020204" pitchFamily="34" charset="0"/>
              <a:buChar char="►"/>
            </a:pPr>
            <a:r>
              <a:rPr lang="en-US" sz="2140" dirty="0" smtClean="0"/>
              <a:t>Using the conclusion of the scenario proposal report in Task 05, explain in detail why this proposed solution is capable of working. Create a conclusion report answering the following questions.</a:t>
            </a:r>
          </a:p>
          <a:p>
            <a:pPr lvl="2" indent="-457200">
              <a:buClr>
                <a:srgbClr val="00B050"/>
              </a:buClr>
              <a:buSzPct val="100000"/>
              <a:buFont typeface="+mj-lt"/>
              <a:buAutoNum type="arabicPeriod"/>
            </a:pPr>
            <a:r>
              <a:rPr lang="en-US" sz="2140" dirty="0"/>
              <a:t>Why do you think this solution is appropriate.</a:t>
            </a:r>
          </a:p>
          <a:p>
            <a:pPr lvl="2" indent="-457200">
              <a:buClr>
                <a:srgbClr val="00B050"/>
              </a:buClr>
              <a:buSzPct val="100000"/>
              <a:buFont typeface="+mj-lt"/>
              <a:buAutoNum type="arabicPeriod"/>
            </a:pPr>
            <a:r>
              <a:rPr lang="en-US" sz="2140" dirty="0" smtClean="0"/>
              <a:t>Does this solution cover all the tasks of the client.</a:t>
            </a:r>
          </a:p>
          <a:p>
            <a:pPr lvl="2" indent="-457200">
              <a:buClr>
                <a:srgbClr val="00B050"/>
              </a:buClr>
              <a:buSzPct val="100000"/>
              <a:buFont typeface="+mj-lt"/>
              <a:buAutoNum type="arabicPeriod"/>
            </a:pPr>
            <a:r>
              <a:rPr lang="en-US" sz="2140" dirty="0" smtClean="0"/>
              <a:t>What technical difficulties might there be with this solution.</a:t>
            </a:r>
          </a:p>
          <a:p>
            <a:pPr lvl="2" indent="-457200">
              <a:buClr>
                <a:srgbClr val="00B050"/>
              </a:buClr>
              <a:buSzPct val="100000"/>
              <a:buFont typeface="+mj-lt"/>
              <a:buAutoNum type="arabicPeriod"/>
            </a:pPr>
            <a:r>
              <a:rPr lang="en-US" sz="2140" dirty="0" smtClean="0"/>
              <a:t>What software and hardware will need to be used for this solution.</a:t>
            </a:r>
          </a:p>
          <a:p>
            <a:pPr lvl="2" indent="-457200">
              <a:buClr>
                <a:srgbClr val="00B050"/>
              </a:buClr>
              <a:buSzPct val="100000"/>
              <a:buFont typeface="+mj-lt"/>
              <a:buAutoNum type="arabicPeriod"/>
            </a:pPr>
            <a:r>
              <a:rPr lang="en-US" sz="2140" dirty="0" smtClean="0"/>
              <a:t>Is this solution going to be technically difficult to set up.</a:t>
            </a:r>
          </a:p>
          <a:p>
            <a:pPr lvl="2" indent="-457200">
              <a:buClr>
                <a:srgbClr val="00B050"/>
              </a:buClr>
              <a:buSzPct val="100000"/>
              <a:buFont typeface="+mj-lt"/>
              <a:buAutoNum type="arabicPeriod"/>
            </a:pPr>
            <a:r>
              <a:rPr lang="en-US" sz="2140" dirty="0" smtClean="0"/>
              <a:t>Does the solution involve more than one program to complete the task.</a:t>
            </a:r>
          </a:p>
          <a:p>
            <a:pPr lvl="2" indent="-457200">
              <a:buClr>
                <a:srgbClr val="00B050"/>
              </a:buClr>
              <a:buSzPct val="100000"/>
              <a:buFont typeface="+mj-lt"/>
              <a:buAutoNum type="arabicPeriod"/>
            </a:pPr>
            <a:r>
              <a:rPr lang="en-US" sz="2140" dirty="0" smtClean="0"/>
              <a:t>Does the </a:t>
            </a:r>
            <a:r>
              <a:rPr lang="en-US" sz="2140" dirty="0"/>
              <a:t>s</a:t>
            </a:r>
            <a:r>
              <a:rPr lang="en-US" sz="2140" dirty="0" smtClean="0"/>
              <a:t>olution require a high level of technical ability to create and use.</a:t>
            </a:r>
          </a:p>
          <a:p>
            <a:pPr lvl="2" indent="-457200">
              <a:buClr>
                <a:srgbClr val="00B050"/>
              </a:buClr>
              <a:buSzPct val="100000"/>
              <a:buFont typeface="+mj-lt"/>
              <a:buAutoNum type="arabicPeriod"/>
            </a:pPr>
            <a:r>
              <a:rPr lang="en-US" sz="2140" dirty="0" smtClean="0"/>
              <a:t>Will the solution require staff to be trained. </a:t>
            </a:r>
          </a:p>
          <a:p>
            <a:pPr lvl="2" indent="-457200">
              <a:buClr>
                <a:srgbClr val="00B050"/>
              </a:buClr>
              <a:buSzPct val="100000"/>
              <a:buFont typeface="+mj-lt"/>
              <a:buAutoNum type="arabicPeriod"/>
            </a:pPr>
            <a:r>
              <a:rPr lang="en-US" sz="2140" dirty="0" smtClean="0"/>
              <a:t>Can you foresee any problems with creating this solution.</a:t>
            </a:r>
          </a:p>
          <a:p>
            <a:pPr lvl="2" indent="-457200">
              <a:buClr>
                <a:srgbClr val="00B050"/>
              </a:buClr>
              <a:buSzPct val="100000"/>
              <a:buFont typeface="+mj-lt"/>
              <a:buAutoNum type="arabicPeriod"/>
            </a:pPr>
            <a:r>
              <a:rPr lang="en-US" sz="2140" dirty="0" smtClean="0"/>
              <a:t>What other potential solutions could have been used.</a:t>
            </a:r>
          </a:p>
          <a:p>
            <a:pPr marL="0" lvl="1">
              <a:buClr>
                <a:srgbClr val="00B050"/>
              </a:buClr>
              <a:buSzPct val="68000"/>
            </a:pPr>
            <a:r>
              <a:rPr lang="en-US" sz="2140" b="1" dirty="0" smtClean="0">
                <a:solidFill>
                  <a:srgbClr val="FF0000"/>
                </a:solidFill>
              </a:rPr>
              <a:t>D1.1 – Task 06</a:t>
            </a:r>
            <a:r>
              <a:rPr lang="en-US" sz="2140" dirty="0" smtClean="0">
                <a:solidFill>
                  <a:srgbClr val="FF0000"/>
                </a:solidFill>
              </a:rPr>
              <a:t> - Justify </a:t>
            </a:r>
            <a:r>
              <a:rPr lang="en-US" sz="2140" dirty="0">
                <a:solidFill>
                  <a:srgbClr val="FF0000"/>
                </a:solidFill>
              </a:rPr>
              <a:t>why your design is appropriate for WRS. </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D1.1 – Justifying Proposal Design</a:t>
            </a:r>
            <a:endParaRPr lang="en-GB" sz="4000" dirty="0" smtClean="0"/>
          </a:p>
        </p:txBody>
      </p:sp>
    </p:spTree>
    <p:extLst>
      <p:ext uri="{BB962C8B-B14F-4D97-AF65-F5344CB8AC3E}">
        <p14:creationId xmlns:p14="http://schemas.microsoft.com/office/powerpoint/2010/main" val="2266504136"/>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52736"/>
            <a:ext cx="8726958" cy="5592300"/>
          </a:xfrm>
          <a:prstGeom prst="rect">
            <a:avLst/>
          </a:prstGeom>
        </p:spPr>
        <p:txBody>
          <a:bodyPr wrap="square">
            <a:spAutoFit/>
          </a:bodyPr>
          <a:lstStyle/>
          <a:p>
            <a:pPr marL="0" lvl="1">
              <a:buClr>
                <a:srgbClr val="00B050"/>
              </a:buClr>
              <a:buSzPct val="68000"/>
            </a:pPr>
            <a:r>
              <a:rPr lang="en-US" sz="2400" b="1" dirty="0">
                <a:solidFill>
                  <a:srgbClr val="FF0000"/>
                </a:solidFill>
              </a:rPr>
              <a:t>P2.1 – Task 01 -</a:t>
            </a:r>
            <a:r>
              <a:rPr lang="en-US" sz="2400" dirty="0">
                <a:solidFill>
                  <a:srgbClr val="FF0000"/>
                </a:solidFill>
              </a:rPr>
              <a:t> For each of the criteria above, describe how General IT applications could be used in the production of the solution.</a:t>
            </a:r>
          </a:p>
          <a:p>
            <a:pPr marL="0" lvl="1">
              <a:buClr>
                <a:srgbClr val="00B050"/>
              </a:buClr>
              <a:buSzPct val="68000"/>
            </a:pPr>
            <a:r>
              <a:rPr lang="en-US" sz="2400" b="1" dirty="0" smtClean="0">
                <a:solidFill>
                  <a:srgbClr val="FF0000"/>
                </a:solidFill>
              </a:rPr>
              <a:t>P2.2 </a:t>
            </a:r>
            <a:r>
              <a:rPr lang="en-US" sz="2400" b="1" dirty="0">
                <a:solidFill>
                  <a:srgbClr val="FF0000"/>
                </a:solidFill>
              </a:rPr>
              <a:t>– Task 02 –</a:t>
            </a:r>
            <a:r>
              <a:rPr lang="en-US" sz="2400" dirty="0">
                <a:solidFill>
                  <a:srgbClr val="FF0000"/>
                </a:solidFill>
              </a:rPr>
              <a:t> In terms of Business IT Applications, what functions in the solution of the IT scenario can these applications present.</a:t>
            </a:r>
          </a:p>
          <a:p>
            <a:pPr marL="0" lvl="1">
              <a:buClr>
                <a:srgbClr val="00B050"/>
              </a:buClr>
              <a:buSzPct val="68000"/>
            </a:pPr>
            <a:r>
              <a:rPr lang="en-US" sz="2400" b="1" dirty="0" smtClean="0">
                <a:solidFill>
                  <a:srgbClr val="FF0000"/>
                </a:solidFill>
              </a:rPr>
              <a:t>P2.3 </a:t>
            </a:r>
            <a:r>
              <a:rPr lang="en-US" sz="2400" b="1" dirty="0">
                <a:solidFill>
                  <a:srgbClr val="FF0000"/>
                </a:solidFill>
              </a:rPr>
              <a:t>– Task 03 –</a:t>
            </a:r>
            <a:r>
              <a:rPr lang="en-US" sz="2400" dirty="0">
                <a:solidFill>
                  <a:srgbClr val="FF0000"/>
                </a:solidFill>
              </a:rPr>
              <a:t> In terms of Business Needs and the WRS scenario, create a report that outlines the client’s digital specification.</a:t>
            </a:r>
          </a:p>
          <a:p>
            <a:pPr marL="0" lvl="1">
              <a:buClr>
                <a:srgbClr val="00B050"/>
              </a:buClr>
              <a:buSzPct val="68000"/>
            </a:pPr>
            <a:r>
              <a:rPr lang="en-US" sz="2400" b="1" dirty="0" smtClean="0">
                <a:solidFill>
                  <a:srgbClr val="FF0000"/>
                </a:solidFill>
              </a:rPr>
              <a:t>P2.4 </a:t>
            </a:r>
            <a:r>
              <a:rPr lang="en-US" sz="2400" b="1" dirty="0">
                <a:solidFill>
                  <a:srgbClr val="FF0000"/>
                </a:solidFill>
              </a:rPr>
              <a:t>– Task 04 –</a:t>
            </a:r>
            <a:r>
              <a:rPr lang="en-US" sz="2400" dirty="0">
                <a:solidFill>
                  <a:srgbClr val="FF0000"/>
                </a:solidFill>
              </a:rPr>
              <a:t> In terms of Business Needs and the WRS scenario, create a report that outlines the client’s potential application or general digital solution to the problem.</a:t>
            </a:r>
          </a:p>
          <a:p>
            <a:pPr marL="0" lvl="1">
              <a:buClr>
                <a:srgbClr val="00B050"/>
              </a:buClr>
              <a:buSzPct val="68000"/>
            </a:pPr>
            <a:r>
              <a:rPr lang="en-US" sz="2400" b="1" dirty="0" smtClean="0">
                <a:solidFill>
                  <a:srgbClr val="FF0000"/>
                </a:solidFill>
              </a:rPr>
              <a:t>P2.5 </a:t>
            </a:r>
            <a:r>
              <a:rPr lang="en-US" sz="2400" b="1" dirty="0">
                <a:solidFill>
                  <a:srgbClr val="FF0000"/>
                </a:solidFill>
              </a:rPr>
              <a:t>– Task 05 - </a:t>
            </a:r>
            <a:r>
              <a:rPr lang="en-US" sz="2400" dirty="0">
                <a:solidFill>
                  <a:srgbClr val="FF0000"/>
                </a:solidFill>
              </a:rPr>
              <a:t>For the given scenario create a 7 stage proposal that includes the problem, and possible solution. </a:t>
            </a:r>
          </a:p>
          <a:p>
            <a:pPr marL="0" lvl="1">
              <a:buClr>
                <a:srgbClr val="00B050"/>
              </a:buClr>
              <a:buSzPct val="68000"/>
            </a:pPr>
            <a:r>
              <a:rPr lang="en-US" sz="2140" b="1" dirty="0" smtClean="0">
                <a:solidFill>
                  <a:srgbClr val="FF0000"/>
                </a:solidFill>
              </a:rPr>
              <a:t>D1.1 </a:t>
            </a:r>
            <a:r>
              <a:rPr lang="en-US" sz="2140" b="1" dirty="0">
                <a:solidFill>
                  <a:srgbClr val="FF0000"/>
                </a:solidFill>
              </a:rPr>
              <a:t>– Task 06</a:t>
            </a:r>
            <a:r>
              <a:rPr lang="en-US" sz="2140" dirty="0">
                <a:solidFill>
                  <a:srgbClr val="FF0000"/>
                </a:solidFill>
              </a:rPr>
              <a:t> - Justify why your design is appropriate for WRS. </a:t>
            </a:r>
          </a:p>
        </p:txBody>
      </p:sp>
      <p:sp>
        <p:nvSpPr>
          <p:cNvPr id="14" name="Title 2"/>
          <p:cNvSpPr>
            <a:spLocks noGrp="1"/>
          </p:cNvSpPr>
          <p:nvPr>
            <p:ph type="title"/>
          </p:nvPr>
        </p:nvSpPr>
        <p:spPr>
          <a:xfrm>
            <a:off x="35496" y="44624"/>
            <a:ext cx="7992888" cy="548680"/>
          </a:xfrm>
        </p:spPr>
        <p:txBody>
          <a:bodyPr>
            <a:noAutofit/>
          </a:bodyPr>
          <a:lstStyle/>
          <a:p>
            <a:pPr>
              <a:buClr>
                <a:srgbClr val="C00000"/>
              </a:buClr>
            </a:pPr>
            <a:r>
              <a:rPr lang="en-IE" sz="4000" dirty="0" smtClean="0"/>
              <a:t>LO2 – Assessment Criteria</a:t>
            </a:r>
            <a:endParaRPr lang="en-GB" sz="4000" dirty="0"/>
          </a:p>
        </p:txBody>
      </p:sp>
    </p:spTree>
    <p:extLst>
      <p:ext uri="{BB962C8B-B14F-4D97-AF65-F5344CB8AC3E}">
        <p14:creationId xmlns:p14="http://schemas.microsoft.com/office/powerpoint/2010/main" val="2794140128"/>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2592462717"/>
              </p:ext>
            </p:extLst>
          </p:nvPr>
        </p:nvGraphicFramePr>
        <p:xfrm>
          <a:off x="251520" y="1124744"/>
          <a:ext cx="8640960" cy="5448300"/>
        </p:xfrm>
        <a:graphic>
          <a:graphicData uri="http://schemas.openxmlformats.org/drawingml/2006/table">
            <a:tbl>
              <a:tblPr firstRow="1" bandRow="1">
                <a:tableStyleId>{B301B821-A1FF-4177-AEE7-76D212191A09}</a:tableStyleId>
              </a:tblPr>
              <a:tblGrid>
                <a:gridCol w="1887941"/>
                <a:gridCol w="2432539"/>
                <a:gridCol w="2069474"/>
                <a:gridCol w="2251006"/>
              </a:tblGrid>
              <a:tr h="202312">
                <a:tc>
                  <a:txBody>
                    <a:bodyPr/>
                    <a:lstStyle/>
                    <a:p>
                      <a:pPr algn="ctr"/>
                      <a:r>
                        <a:rPr lang="en-GB" sz="1400" dirty="0" smtClean="0">
                          <a:latin typeface="Arial" panose="020B0604020202020204" pitchFamily="34" charset="0"/>
                          <a:cs typeface="Arial" panose="020B0604020202020204" pitchFamily="34" charset="0"/>
                        </a:rPr>
                        <a:t>The Learner will</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Pass</a:t>
                      </a:r>
                    </a:p>
                    <a:p>
                      <a:pPr algn="l"/>
                      <a:r>
                        <a:rPr lang="en-US" sz="1400" dirty="0" smtClean="0">
                          <a:latin typeface="Arial" panose="020B0604020202020204" pitchFamily="34" charset="0"/>
                          <a:cs typeface="Arial" panose="020B0604020202020204" pitchFamily="34" charset="0"/>
                        </a:rPr>
                        <a:t>The assessment criteria are the pass</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requirements for</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this unit.</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learner can:</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Merit</a:t>
                      </a:r>
                    </a:p>
                    <a:p>
                      <a:pPr algn="l"/>
                      <a:r>
                        <a:rPr lang="en-US" sz="1400" dirty="0" smtClean="0">
                          <a:latin typeface="Arial" panose="020B0604020202020204" pitchFamily="34" charset="0"/>
                          <a:cs typeface="Arial" panose="020B0604020202020204" pitchFamily="34" charset="0"/>
                        </a:rPr>
                        <a:t>To achieve a merit the</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evidence must show that, in</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addition to the pass criteria,</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learner is able to:</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Distinction</a:t>
                      </a:r>
                    </a:p>
                    <a:p>
                      <a:pPr algn="l"/>
                      <a:r>
                        <a:rPr lang="en-US" sz="1400" dirty="0" smtClean="0">
                          <a:latin typeface="Arial" panose="020B0604020202020204" pitchFamily="34" charset="0"/>
                          <a:cs typeface="Arial" panose="020B0604020202020204" pitchFamily="34" charset="0"/>
                        </a:rPr>
                        <a:t>To achieve a distinction the evidence must show that, in addition to the pass and merit criteria, the learner is able to:</a:t>
                      </a:r>
                      <a:endParaRPr lang="en-GB" sz="1400" b="0" dirty="0">
                        <a:latin typeface="Arial" panose="020B0604020202020204" pitchFamily="34" charset="0"/>
                        <a:cs typeface="Arial" panose="020B0604020202020204" pitchFamily="34" charset="0"/>
                      </a:endParaRPr>
                    </a:p>
                  </a:txBody>
                  <a:tcPr/>
                </a:tc>
              </a:tr>
              <a:tr h="534294">
                <a:tc>
                  <a:txBody>
                    <a:bodyPr/>
                    <a:lstStyle/>
                    <a:p>
                      <a:r>
                        <a:rPr kumimoji="0" lang="en-US" sz="1400" u="none" strike="noStrike" kern="1200" baseline="0" dirty="0" smtClean="0">
                          <a:latin typeface="Arial" panose="020B0604020202020204" pitchFamily="34" charset="0"/>
                          <a:cs typeface="Arial" panose="020B0604020202020204" pitchFamily="34" charset="0"/>
                        </a:rPr>
                        <a:t>1. Understand the role of the digital</a:t>
                      </a:r>
                    </a:p>
                    <a:p>
                      <a:r>
                        <a:rPr kumimoji="0" lang="en-US" sz="1400" u="none" strike="noStrike" kern="1200" baseline="0" dirty="0" smtClean="0">
                          <a:latin typeface="Arial" panose="020B0604020202020204" pitchFamily="34" charset="0"/>
                          <a:cs typeface="Arial" panose="020B0604020202020204" pitchFamily="34" charset="0"/>
                        </a:rPr>
                        <a:t>Business Practitioner</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P1: Describe how the digital business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practitioner supports business.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822960">
                <a:tc>
                  <a:txBody>
                    <a:bodyPr/>
                    <a:lstStyle/>
                    <a:p>
                      <a:r>
                        <a:rPr kumimoji="0" lang="en-US" sz="1400" u="none" strike="noStrike" kern="1200" baseline="0" dirty="0" smtClean="0">
                          <a:latin typeface="Arial" panose="020B0604020202020204" pitchFamily="34" charset="0"/>
                          <a:cs typeface="Arial" panose="020B0604020202020204" pitchFamily="34" charset="0"/>
                        </a:rPr>
                        <a:t>2. Be able to design solutions to meet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P2: Design a solution to meet the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identified business need.</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D1: Justify how the design proposal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supports the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r>
              <a:tr h="541020">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3. Be able to present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solutions to</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P3: Create a prototype of the proposed</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M1: Modify the design in response to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 feedback.</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541020">
                <a:tc vMerge="1">
                  <a:txBody>
                    <a:bodyPr/>
                    <a:lstStyle/>
                    <a:p>
                      <a:endParaRPr lang="en-GB"/>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P4: Present the prototype to identified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stakeholders.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endParaRPr lang="en-GB"/>
                    </a:p>
                  </a:txBody>
                  <a:tcPr/>
                </a:tc>
                <a:tc vMerge="1">
                  <a:txBody>
                    <a:bodyPr/>
                    <a:lstStyle/>
                    <a:p>
                      <a:endParaRPr lang="en-GB"/>
                    </a:p>
                  </a:txBody>
                  <a:tcPr/>
                </a:tc>
              </a:tr>
              <a:tr h="0">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4. Be able to use IT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applications to meet</a:t>
                      </a:r>
                    </a:p>
                    <a:p>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P5: Create the proposed business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M2: Test the solution to confirm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functionality.</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D2: Assess the appropriateness of the</a:t>
                      </a:r>
                    </a:p>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solution to the business need.</a:t>
                      </a:r>
                    </a:p>
                  </a:txBody>
                  <a:tcPr/>
                </a:tc>
              </a:tr>
              <a:tr h="457200">
                <a:tc vMerge="1">
                  <a:txBody>
                    <a:bodyPr/>
                    <a:lstStyle/>
                    <a:p>
                      <a:endParaRPr lang="en-GB"/>
                    </a:p>
                  </a:txBody>
                  <a:tcPr/>
                </a:tc>
                <a:tc>
                  <a:txBody>
                    <a:bodyPr/>
                    <a:lstStyle/>
                    <a:p>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P6: Gather feedback from stakeholders </a:t>
                      </a:r>
                      <a:r>
                        <a:rPr kumimoji="0" lang="en-GB" sz="1400" b="0" i="0" u="none" strike="noStrike" kern="1200" baseline="0" dirty="0" smtClean="0">
                          <a:solidFill>
                            <a:schemeClr val="dk1"/>
                          </a:solidFill>
                          <a:latin typeface="Arial" panose="020B0604020202020204" pitchFamily="34" charset="0"/>
                          <a:ea typeface="+mn-ea"/>
                          <a:cs typeface="Arial" panose="020B0604020202020204" pitchFamily="34" charset="0"/>
                        </a:rPr>
                        <a:t>of the proposed solution.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02088"/>
            <a:ext cx="8712968" cy="5863144"/>
          </a:xfrm>
          <a:prstGeom prst="rect">
            <a:avLst/>
          </a:prstGeom>
        </p:spPr>
        <p:txBody>
          <a:bodyPr wrap="square">
            <a:spAutoFit/>
          </a:bodyPr>
          <a:lstStyle/>
          <a:p>
            <a:pPr marL="719138" indent="-719138"/>
            <a:r>
              <a:rPr lang="en-US" sz="2500" b="1" dirty="0" smtClean="0"/>
              <a:t>P2</a:t>
            </a:r>
            <a:r>
              <a:rPr lang="en-US" sz="2500" dirty="0" smtClean="0"/>
              <a:t> </a:t>
            </a:r>
            <a:r>
              <a:rPr lang="en-US" sz="2500" dirty="0"/>
              <a:t>- The learner is required to design the solution to meet the identified business needs. It is important that the learner is provided with a scenario </a:t>
            </a:r>
            <a:r>
              <a:rPr lang="en-US" sz="2500" dirty="0" smtClean="0"/>
              <a:t>which they </a:t>
            </a:r>
            <a:r>
              <a:rPr lang="en-US" sz="2500" dirty="0"/>
              <a:t>can analyse sufficiently to identify what the business need is and then proceed to design the solution. Alternatively, learners could question </a:t>
            </a:r>
            <a:r>
              <a:rPr lang="en-US" sz="2500" dirty="0" smtClean="0"/>
              <a:t>a “stakeholder</a:t>
            </a:r>
            <a:r>
              <a:rPr lang="en-US" sz="2500" dirty="0"/>
              <a:t>” to obtain information on what is required. The evidence could be presented as a report or include notes of discussions, a presentation of </a:t>
            </a:r>
            <a:r>
              <a:rPr lang="en-US" sz="2500" dirty="0" smtClean="0"/>
              <a:t>the analysis </a:t>
            </a:r>
            <a:r>
              <a:rPr lang="en-US" sz="2500" dirty="0"/>
              <a:t>and final decision and design documentation.</a:t>
            </a:r>
          </a:p>
          <a:p>
            <a:pPr marL="719138" indent="-719138"/>
            <a:r>
              <a:rPr lang="en-US" sz="2500" b="1" dirty="0" smtClean="0"/>
              <a:t>D1 - </a:t>
            </a:r>
            <a:r>
              <a:rPr lang="en-US" sz="2500" dirty="0"/>
              <a:t>The learner is required to justify how the design proposal supports the business needs. This may be included within the evidence for P3 but must </a:t>
            </a:r>
            <a:r>
              <a:rPr lang="en-US" sz="2500" dirty="0" smtClean="0"/>
              <a:t>give good </a:t>
            </a:r>
            <a:r>
              <a:rPr lang="en-US" sz="2500" dirty="0"/>
              <a:t>reasons why the design will support the business needs.</a:t>
            </a:r>
            <a:endParaRPr lang="en-GB" sz="2500"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800" dirty="0"/>
              <a:t>Assessment Criterion </a:t>
            </a:r>
            <a:r>
              <a:rPr lang="en-GB" sz="4800" dirty="0" smtClean="0"/>
              <a:t>P2, D1</a:t>
            </a:r>
            <a:endParaRPr lang="en-GB" sz="8800" dirty="0"/>
          </a:p>
        </p:txBody>
      </p:sp>
    </p:spTree>
    <p:extLst>
      <p:ext uri="{BB962C8B-B14F-4D97-AF65-F5344CB8AC3E}">
        <p14:creationId xmlns:p14="http://schemas.microsoft.com/office/powerpoint/2010/main" val="1248562634"/>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35589"/>
            <a:ext cx="8712968" cy="5777787"/>
          </a:xfrm>
          <a:prstGeom prst="rect">
            <a:avLst/>
          </a:prstGeom>
        </p:spPr>
        <p:txBody>
          <a:bodyPr wrap="square" numCol="2">
            <a:spAutoFit/>
          </a:bodyPr>
          <a:lstStyle/>
          <a:p>
            <a:r>
              <a:rPr lang="en-US" sz="1420" b="1" dirty="0"/>
              <a:t>2.1. General IT applications, e.g.:</a:t>
            </a:r>
          </a:p>
          <a:p>
            <a:pPr marL="444500" lvl="1" indent="-171450">
              <a:buFont typeface="Wingdings" panose="05000000000000000000" pitchFamily="2" charset="2"/>
              <a:buChar char="§"/>
            </a:pPr>
            <a:r>
              <a:rPr lang="en-GB" sz="1420" dirty="0" smtClean="0"/>
              <a:t>word </a:t>
            </a:r>
            <a:r>
              <a:rPr lang="en-GB" sz="1420" dirty="0"/>
              <a:t>processing</a:t>
            </a:r>
          </a:p>
          <a:p>
            <a:pPr marL="444500" lvl="1" indent="-171450">
              <a:buFont typeface="Wingdings" panose="05000000000000000000" pitchFamily="2" charset="2"/>
              <a:buChar char="§"/>
            </a:pPr>
            <a:r>
              <a:rPr lang="en-GB" sz="1420" dirty="0" smtClean="0"/>
              <a:t>presentations</a:t>
            </a:r>
            <a:endParaRPr lang="en-GB" sz="1420" dirty="0"/>
          </a:p>
          <a:p>
            <a:pPr marL="444500" lvl="1" indent="-171450">
              <a:buFont typeface="Wingdings" panose="05000000000000000000" pitchFamily="2" charset="2"/>
              <a:buChar char="§"/>
            </a:pPr>
            <a:r>
              <a:rPr lang="en-GB" sz="1420" dirty="0" smtClean="0"/>
              <a:t>spreadsheets</a:t>
            </a:r>
            <a:endParaRPr lang="en-GB" sz="1420" dirty="0"/>
          </a:p>
          <a:p>
            <a:pPr marL="444500" lvl="1" indent="-171450">
              <a:buFont typeface="Wingdings" panose="05000000000000000000" pitchFamily="2" charset="2"/>
              <a:buChar char="§"/>
            </a:pPr>
            <a:r>
              <a:rPr lang="en-GB" sz="1420" dirty="0" smtClean="0"/>
              <a:t>databases</a:t>
            </a:r>
            <a:endParaRPr lang="en-GB" sz="1420" dirty="0"/>
          </a:p>
          <a:p>
            <a:r>
              <a:rPr lang="en-US" sz="1420" b="1" dirty="0"/>
              <a:t>2.2. Business IT applications, e.g.:</a:t>
            </a:r>
          </a:p>
          <a:p>
            <a:pPr marL="444500" lvl="1" indent="-171450">
              <a:buFont typeface="Wingdings" panose="05000000000000000000" pitchFamily="2" charset="2"/>
              <a:buChar char="§"/>
            </a:pPr>
            <a:r>
              <a:rPr lang="en-GB" sz="1420" dirty="0" smtClean="0"/>
              <a:t>accounting </a:t>
            </a:r>
            <a:r>
              <a:rPr lang="en-GB" sz="1420" dirty="0"/>
              <a:t>software</a:t>
            </a:r>
          </a:p>
          <a:p>
            <a:pPr marL="444500" lvl="1" indent="-171450">
              <a:buFont typeface="Wingdings" panose="05000000000000000000" pitchFamily="2" charset="2"/>
              <a:buChar char="§"/>
            </a:pPr>
            <a:r>
              <a:rPr lang="en-GB" sz="1420" dirty="0" smtClean="0"/>
              <a:t>customer </a:t>
            </a:r>
            <a:r>
              <a:rPr lang="en-GB" sz="1420" dirty="0"/>
              <a:t>relationship management</a:t>
            </a:r>
          </a:p>
          <a:p>
            <a:pPr marL="444500" lvl="1" indent="-171450">
              <a:buFont typeface="Wingdings" panose="05000000000000000000" pitchFamily="2" charset="2"/>
              <a:buChar char="§"/>
            </a:pPr>
            <a:r>
              <a:rPr lang="en-GB" sz="1420" dirty="0" smtClean="0"/>
              <a:t>business </a:t>
            </a:r>
            <a:r>
              <a:rPr lang="en-GB" sz="1420" dirty="0"/>
              <a:t>dashboard</a:t>
            </a:r>
          </a:p>
          <a:p>
            <a:pPr marL="444500" lvl="1" indent="-171450">
              <a:buFont typeface="Wingdings" panose="05000000000000000000" pitchFamily="2" charset="2"/>
              <a:buChar char="§"/>
            </a:pPr>
            <a:r>
              <a:rPr lang="en-GB" sz="1420" dirty="0" smtClean="0"/>
              <a:t>inventory </a:t>
            </a:r>
            <a:r>
              <a:rPr lang="en-GB" sz="1420" dirty="0"/>
              <a:t>software</a:t>
            </a:r>
          </a:p>
          <a:p>
            <a:pPr marL="444500" lvl="1" indent="-171450">
              <a:buFont typeface="Wingdings" panose="05000000000000000000" pitchFamily="2" charset="2"/>
              <a:buChar char="§"/>
            </a:pPr>
            <a:r>
              <a:rPr lang="en-GB" sz="1420" dirty="0" smtClean="0"/>
              <a:t>management </a:t>
            </a:r>
            <a:r>
              <a:rPr lang="en-GB" sz="1420" dirty="0"/>
              <a:t>information systems</a:t>
            </a:r>
          </a:p>
          <a:p>
            <a:pPr marL="444500" lvl="1" indent="-171450">
              <a:buFont typeface="Wingdings" panose="05000000000000000000" pitchFamily="2" charset="2"/>
              <a:buChar char="§"/>
            </a:pPr>
            <a:r>
              <a:rPr lang="en-GB" sz="1420" dirty="0" smtClean="0"/>
              <a:t>human </a:t>
            </a:r>
            <a:r>
              <a:rPr lang="en-GB" sz="1420" dirty="0"/>
              <a:t>resource management systems.</a:t>
            </a:r>
          </a:p>
          <a:p>
            <a:r>
              <a:rPr lang="en-GB" sz="1420" b="1" dirty="0"/>
              <a:t>2.3. Business needs, e.g</a:t>
            </a:r>
            <a:r>
              <a:rPr lang="en-GB" sz="1420" dirty="0"/>
              <a:t>.:</a:t>
            </a:r>
          </a:p>
          <a:p>
            <a:pPr marL="444500" lvl="1" indent="-171450">
              <a:buFont typeface="Wingdings" panose="05000000000000000000" pitchFamily="2" charset="2"/>
              <a:buChar char="§"/>
            </a:pPr>
            <a:r>
              <a:rPr lang="en-US" sz="1420" dirty="0" smtClean="0"/>
              <a:t>dissemination </a:t>
            </a:r>
            <a:r>
              <a:rPr lang="en-US" sz="1420" dirty="0"/>
              <a:t>of information to internal and external </a:t>
            </a:r>
            <a:r>
              <a:rPr lang="en-US" sz="1420" dirty="0" smtClean="0"/>
              <a:t>clients, </a:t>
            </a:r>
            <a:r>
              <a:rPr lang="en-GB" sz="1420" dirty="0" smtClean="0"/>
              <a:t>e.g</a:t>
            </a:r>
            <a:r>
              <a:rPr lang="en-GB" sz="1420" dirty="0"/>
              <a:t>. letters, reports, posters, memoranda</a:t>
            </a:r>
          </a:p>
          <a:p>
            <a:pPr marL="444500" lvl="1" indent="-171450">
              <a:buFont typeface="Wingdings" panose="05000000000000000000" pitchFamily="2" charset="2"/>
              <a:buChar char="§"/>
            </a:pPr>
            <a:r>
              <a:rPr lang="en-GB" sz="1420" dirty="0" smtClean="0"/>
              <a:t>controlling </a:t>
            </a:r>
            <a:r>
              <a:rPr lang="en-GB" sz="1420" dirty="0"/>
              <a:t>stock</a:t>
            </a:r>
          </a:p>
          <a:p>
            <a:pPr marL="444500" lvl="1" indent="-171450">
              <a:buFont typeface="Wingdings" panose="05000000000000000000" pitchFamily="2" charset="2"/>
              <a:buChar char="§"/>
            </a:pPr>
            <a:r>
              <a:rPr lang="en-US" sz="1420" dirty="0" smtClean="0"/>
              <a:t>managing </a:t>
            </a:r>
            <a:r>
              <a:rPr lang="en-US" sz="1420" dirty="0"/>
              <a:t>staff, e.g. staff development, salary scales, legal </a:t>
            </a:r>
            <a:r>
              <a:rPr lang="en-US" sz="1420" dirty="0" smtClean="0"/>
              <a:t>and regulatory </a:t>
            </a:r>
            <a:r>
              <a:rPr lang="en-US" sz="1420" dirty="0"/>
              <a:t>requirements such as minimum wage, </a:t>
            </a:r>
            <a:r>
              <a:rPr lang="en-US" sz="1420" dirty="0" smtClean="0"/>
              <a:t>national </a:t>
            </a:r>
            <a:r>
              <a:rPr lang="en-GB" sz="1420" dirty="0" smtClean="0"/>
              <a:t>insurance </a:t>
            </a:r>
            <a:r>
              <a:rPr lang="en-GB" sz="1420" dirty="0"/>
              <a:t>contributions, personal details</a:t>
            </a:r>
          </a:p>
          <a:p>
            <a:pPr marL="444500" lvl="1" indent="-171450">
              <a:buFont typeface="Wingdings" panose="05000000000000000000" pitchFamily="2" charset="2"/>
              <a:buChar char="§"/>
            </a:pPr>
            <a:r>
              <a:rPr lang="en-US" sz="1420" dirty="0" smtClean="0"/>
              <a:t>Purchasing</a:t>
            </a:r>
            <a:r>
              <a:rPr lang="en-US" sz="1420" dirty="0"/>
              <a:t>, e.g. supplier details, prices, discounts, </a:t>
            </a:r>
            <a:r>
              <a:rPr lang="en-US" sz="1420" dirty="0" smtClean="0"/>
              <a:t>supplier </a:t>
            </a:r>
            <a:r>
              <a:rPr lang="en-GB" sz="1420" dirty="0" smtClean="0"/>
              <a:t>reliability</a:t>
            </a:r>
            <a:endParaRPr lang="en-GB" sz="1420" dirty="0"/>
          </a:p>
          <a:p>
            <a:pPr marL="444500" lvl="1" indent="-171450">
              <a:buFont typeface="Wingdings" panose="05000000000000000000" pitchFamily="2" charset="2"/>
              <a:buChar char="§"/>
            </a:pPr>
            <a:r>
              <a:rPr lang="en-US" sz="1420" dirty="0" smtClean="0"/>
              <a:t>Sales</a:t>
            </a:r>
            <a:r>
              <a:rPr lang="en-US" sz="1420" dirty="0"/>
              <a:t>, e.g. customer details, discounting </a:t>
            </a:r>
            <a:r>
              <a:rPr lang="en-US" sz="1420" dirty="0" smtClean="0"/>
              <a:t>arrangements, customer </a:t>
            </a:r>
            <a:r>
              <a:rPr lang="en-US" sz="1420" dirty="0"/>
              <a:t>orders, monitoring of sales and sales process</a:t>
            </a:r>
          </a:p>
          <a:p>
            <a:pPr marL="444500" lvl="1" indent="-171450">
              <a:buFont typeface="Wingdings" panose="05000000000000000000" pitchFamily="2" charset="2"/>
              <a:buChar char="§"/>
            </a:pPr>
            <a:r>
              <a:rPr lang="en-US" sz="1420" dirty="0" smtClean="0"/>
              <a:t>financial </a:t>
            </a:r>
            <a:r>
              <a:rPr lang="en-US" sz="1420" dirty="0"/>
              <a:t>management, e.g. planning, monitoring </a:t>
            </a:r>
            <a:r>
              <a:rPr lang="en-US" sz="1420" dirty="0" smtClean="0"/>
              <a:t>and controlling </a:t>
            </a:r>
            <a:r>
              <a:rPr lang="en-US" sz="1420" dirty="0"/>
              <a:t>all of the monetary assets of the organisation.</a:t>
            </a:r>
          </a:p>
          <a:p>
            <a:r>
              <a:rPr lang="en-US" sz="1420" b="1" dirty="0"/>
              <a:t>2.4. Choose the most appropriate IT application or combination of </a:t>
            </a:r>
            <a:r>
              <a:rPr lang="en-US" sz="1420" b="1" dirty="0" smtClean="0"/>
              <a:t>IT applications </a:t>
            </a:r>
            <a:r>
              <a:rPr lang="en-US" sz="1420" b="1" dirty="0"/>
              <a:t>for a given business need</a:t>
            </a:r>
          </a:p>
          <a:p>
            <a:r>
              <a:rPr lang="en-GB" sz="1420" b="1" dirty="0"/>
              <a:t>2.5. Stages in designing a possible solution i.e.:</a:t>
            </a:r>
          </a:p>
          <a:p>
            <a:pPr marL="444500" lvl="1" indent="-171450">
              <a:buFont typeface="Wingdings" panose="05000000000000000000" pitchFamily="2" charset="2"/>
              <a:buChar char="§"/>
            </a:pPr>
            <a:r>
              <a:rPr lang="en-US" sz="1420" dirty="0" smtClean="0"/>
              <a:t> </a:t>
            </a:r>
            <a:r>
              <a:rPr lang="en-US" sz="1420" dirty="0"/>
              <a:t>check with the client what is required</a:t>
            </a:r>
          </a:p>
          <a:p>
            <a:pPr marL="444500" lvl="1" indent="-171450">
              <a:buFont typeface="Wingdings" panose="05000000000000000000" pitchFamily="2" charset="2"/>
              <a:buChar char="§"/>
            </a:pPr>
            <a:r>
              <a:rPr lang="en-US" sz="1420" dirty="0" smtClean="0"/>
              <a:t>analyse </a:t>
            </a:r>
            <a:r>
              <a:rPr lang="en-US" sz="1420" dirty="0"/>
              <a:t>the problem to make sure that the IT </a:t>
            </a:r>
            <a:r>
              <a:rPr lang="en-US" sz="1420" dirty="0" smtClean="0"/>
              <a:t>applications selected </a:t>
            </a:r>
            <a:r>
              <a:rPr lang="en-US" sz="1420" dirty="0"/>
              <a:t>are the most appropriate</a:t>
            </a:r>
          </a:p>
          <a:p>
            <a:pPr marL="444500" lvl="1" indent="-171450">
              <a:buFont typeface="Wingdings" panose="05000000000000000000" pitchFamily="2" charset="2"/>
              <a:buChar char="§"/>
            </a:pPr>
            <a:r>
              <a:rPr lang="en-US" sz="1420" dirty="0" smtClean="0"/>
              <a:t>consider </a:t>
            </a:r>
            <a:r>
              <a:rPr lang="en-US" sz="1420" dirty="0"/>
              <a:t>the different ways in which the solution may be met</a:t>
            </a:r>
          </a:p>
          <a:p>
            <a:pPr marL="444500" lvl="1" indent="-171450">
              <a:buFont typeface="Wingdings" panose="05000000000000000000" pitchFamily="2" charset="2"/>
              <a:buChar char="§"/>
            </a:pPr>
            <a:r>
              <a:rPr lang="en-US" sz="1420" dirty="0" smtClean="0"/>
              <a:t>select </a:t>
            </a:r>
            <a:r>
              <a:rPr lang="en-US" sz="1420" dirty="0"/>
              <a:t>the solution which most clearly meets the </a:t>
            </a:r>
            <a:r>
              <a:rPr lang="en-US" sz="1420" dirty="0" smtClean="0"/>
              <a:t>needs </a:t>
            </a:r>
            <a:r>
              <a:rPr lang="en-GB" sz="1420" dirty="0" smtClean="0"/>
              <a:t>identified</a:t>
            </a:r>
            <a:endParaRPr lang="en-GB" sz="1420" dirty="0"/>
          </a:p>
          <a:p>
            <a:pPr marL="444500" lvl="1" indent="-171450">
              <a:buFont typeface="Wingdings" panose="05000000000000000000" pitchFamily="2" charset="2"/>
              <a:buChar char="§"/>
            </a:pPr>
            <a:r>
              <a:rPr lang="en-US" sz="1420" dirty="0" smtClean="0"/>
              <a:t>prepare </a:t>
            </a:r>
            <a:r>
              <a:rPr lang="en-US" sz="1420" dirty="0"/>
              <a:t>the work plan, e.g. individual steps to be taken, </a:t>
            </a:r>
            <a:r>
              <a:rPr lang="en-US" sz="1420" dirty="0" smtClean="0"/>
              <a:t>i.e. objective </a:t>
            </a:r>
            <a:r>
              <a:rPr lang="en-US" sz="1420" dirty="0"/>
              <a:t>(the solution), targets (how you know the </a:t>
            </a:r>
            <a:r>
              <a:rPr lang="en-US" sz="1420" dirty="0" smtClean="0"/>
              <a:t>objective has </a:t>
            </a:r>
            <a:r>
              <a:rPr lang="en-US" sz="1420" dirty="0"/>
              <a:t>been met), tasks that have to be undertaken to ensure </a:t>
            </a:r>
            <a:r>
              <a:rPr lang="en-US" sz="1420" dirty="0" smtClean="0"/>
              <a:t>the objective </a:t>
            </a:r>
            <a:r>
              <a:rPr lang="en-US" sz="1420" dirty="0"/>
              <a:t>is met, resources required to meet the </a:t>
            </a:r>
            <a:r>
              <a:rPr lang="en-US" sz="1420" dirty="0" smtClean="0"/>
              <a:t>objectives, timelines </a:t>
            </a:r>
            <a:r>
              <a:rPr lang="en-US" sz="1420" dirty="0"/>
              <a:t>(the time by which a particular task must </a:t>
            </a:r>
            <a:r>
              <a:rPr lang="en-US" sz="1420" dirty="0" smtClean="0"/>
              <a:t>be </a:t>
            </a:r>
            <a:r>
              <a:rPr lang="en-GB" sz="1420" dirty="0" smtClean="0"/>
              <a:t>completed</a:t>
            </a:r>
            <a:r>
              <a:rPr lang="en-GB" sz="1420" dirty="0"/>
              <a:t>), individual responsibilities</a:t>
            </a:r>
          </a:p>
          <a:p>
            <a:pPr marL="444500" lvl="1" indent="-171450">
              <a:buFont typeface="Wingdings" panose="05000000000000000000" pitchFamily="2" charset="2"/>
              <a:buChar char="§"/>
            </a:pPr>
            <a:r>
              <a:rPr lang="en-GB" sz="1420" dirty="0" smtClean="0"/>
              <a:t>document </a:t>
            </a:r>
            <a:r>
              <a:rPr lang="en-GB" sz="1420" dirty="0"/>
              <a:t>the design</a:t>
            </a:r>
          </a:p>
          <a:p>
            <a:pPr marL="444500" lvl="1" indent="-171450">
              <a:buFont typeface="Wingdings" panose="05000000000000000000" pitchFamily="2" charset="2"/>
              <a:buChar char="§"/>
            </a:pPr>
            <a:r>
              <a:rPr lang="en-GB" sz="1420" dirty="0" smtClean="0"/>
              <a:t>justify </a:t>
            </a:r>
            <a:r>
              <a:rPr lang="en-GB" sz="1420" dirty="0"/>
              <a:t>approach taken.</a:t>
            </a:r>
            <a:endParaRPr lang="en-US" sz="142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LO2 - Assessment Criterion</a:t>
            </a:r>
            <a:endParaRPr lang="en-GB" sz="4000" dirty="0" smtClean="0"/>
          </a:p>
        </p:txBody>
      </p:sp>
    </p:spTree>
    <p:extLst>
      <p:ext uri="{BB962C8B-B14F-4D97-AF65-F5344CB8AC3E}">
        <p14:creationId xmlns:p14="http://schemas.microsoft.com/office/powerpoint/2010/main" val="1995144375"/>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712968" cy="5813899"/>
          </a:xfrm>
          <a:prstGeom prst="rect">
            <a:avLst/>
          </a:prstGeom>
        </p:spPr>
        <p:txBody>
          <a:bodyPr wrap="square">
            <a:spAutoFit/>
          </a:bodyPr>
          <a:lstStyle/>
          <a:p>
            <a:r>
              <a:rPr lang="en-US" sz="1420" dirty="0"/>
              <a:t>IT applications are commonly found in businesses. Digital practitioners play an important role in supporting businesses. You will design and create a business solution in conjunction with a stakeholder. </a:t>
            </a:r>
          </a:p>
          <a:p>
            <a:r>
              <a:rPr lang="en-GB" sz="1420" b="1" dirty="0"/>
              <a:t>Progress Solutions for Business </a:t>
            </a:r>
            <a:endParaRPr lang="en-GB" sz="1420" dirty="0"/>
          </a:p>
          <a:p>
            <a:r>
              <a:rPr lang="en-US" sz="1420" dirty="0"/>
              <a:t>Progress Solutions for Business is an existing organisation that offers administration services for businesses and organisations, as well as creating business solutions. The staff consists of: </a:t>
            </a:r>
          </a:p>
          <a:p>
            <a:pPr marL="471488" lvl="1" indent="-285750">
              <a:buClr>
                <a:srgbClr val="00B050"/>
              </a:buClr>
              <a:buFont typeface="Wingdings" panose="05000000000000000000" pitchFamily="2" charset="2"/>
              <a:buChar char="§"/>
            </a:pPr>
            <a:r>
              <a:rPr lang="en-US" sz="1420" dirty="0" smtClean="0"/>
              <a:t>a </a:t>
            </a:r>
            <a:r>
              <a:rPr lang="en-US" sz="1420" dirty="0"/>
              <a:t>manager who has overall control of the organisation and also markets Progress Solutions for Business to external clients; </a:t>
            </a:r>
          </a:p>
          <a:p>
            <a:pPr marL="471488" lvl="1" indent="-285750">
              <a:buClr>
                <a:srgbClr val="00B050"/>
              </a:buClr>
              <a:buFont typeface="Wingdings" panose="05000000000000000000" pitchFamily="2" charset="2"/>
              <a:buChar char="§"/>
            </a:pPr>
            <a:r>
              <a:rPr lang="en-US" sz="1420" dirty="0" smtClean="0"/>
              <a:t>a </a:t>
            </a:r>
            <a:r>
              <a:rPr lang="en-US" sz="1420" dirty="0"/>
              <a:t>supervisor who oversees the work of the administrative staff; </a:t>
            </a:r>
          </a:p>
          <a:p>
            <a:pPr marL="471488" lvl="1" indent="-285750">
              <a:buClr>
                <a:srgbClr val="00B050"/>
              </a:buClr>
              <a:buFont typeface="Wingdings" panose="05000000000000000000" pitchFamily="2" charset="2"/>
              <a:buChar char="§"/>
            </a:pPr>
            <a:r>
              <a:rPr lang="en-US" sz="1420" dirty="0" smtClean="0"/>
              <a:t>six </a:t>
            </a:r>
            <a:r>
              <a:rPr lang="en-US" sz="1420" dirty="0"/>
              <a:t>administrative staff who provide the administration services. </a:t>
            </a:r>
            <a:endParaRPr lang="en-GB" sz="1420" dirty="0"/>
          </a:p>
          <a:p>
            <a:r>
              <a:rPr lang="en-US" sz="1420" dirty="0"/>
              <a:t>It provides the following services: </a:t>
            </a:r>
          </a:p>
          <a:p>
            <a:pPr marL="471488" lvl="1" indent="-285750">
              <a:buClr>
                <a:srgbClr val="00B050"/>
              </a:buClr>
              <a:buFont typeface="Wingdings" panose="05000000000000000000" pitchFamily="2" charset="2"/>
              <a:buChar char="§"/>
            </a:pPr>
            <a:r>
              <a:rPr lang="en-US" sz="1420" dirty="0" smtClean="0"/>
              <a:t>word </a:t>
            </a:r>
            <a:r>
              <a:rPr lang="en-US" sz="1420" dirty="0"/>
              <a:t>processing of reports and letters; </a:t>
            </a:r>
          </a:p>
          <a:p>
            <a:pPr marL="471488" lvl="1" indent="-285750">
              <a:buClr>
                <a:srgbClr val="00B050"/>
              </a:buClr>
              <a:buFont typeface="Wingdings" panose="05000000000000000000" pitchFamily="2" charset="2"/>
              <a:buChar char="§"/>
            </a:pPr>
            <a:r>
              <a:rPr lang="en-US" sz="1420" dirty="0" smtClean="0"/>
              <a:t>production </a:t>
            </a:r>
            <a:r>
              <a:rPr lang="en-US" sz="1420" dirty="0"/>
              <a:t>of leaflets and brochures with graphical images; </a:t>
            </a:r>
          </a:p>
          <a:p>
            <a:pPr marL="471488" lvl="1" indent="-285750">
              <a:buClr>
                <a:srgbClr val="00B050"/>
              </a:buClr>
              <a:buFont typeface="Wingdings" panose="05000000000000000000" pitchFamily="2" charset="2"/>
              <a:buChar char="§"/>
            </a:pPr>
            <a:r>
              <a:rPr lang="en-US" sz="1420" dirty="0" smtClean="0"/>
              <a:t>creation </a:t>
            </a:r>
            <a:r>
              <a:rPr lang="en-US" sz="1420" dirty="0"/>
              <a:t>of presentations which could include graphical images, video and audio clips and animations; </a:t>
            </a:r>
          </a:p>
          <a:p>
            <a:pPr marL="471488" lvl="1" indent="-285750">
              <a:buClr>
                <a:srgbClr val="00B050"/>
              </a:buClr>
              <a:buFont typeface="Wingdings" panose="05000000000000000000" pitchFamily="2" charset="2"/>
              <a:buChar char="§"/>
            </a:pPr>
            <a:r>
              <a:rPr lang="en-GB" sz="1420" dirty="0" smtClean="0"/>
              <a:t>spreadsheet </a:t>
            </a:r>
            <a:r>
              <a:rPr lang="en-GB" sz="1420" dirty="0"/>
              <a:t>solutions; </a:t>
            </a:r>
          </a:p>
          <a:p>
            <a:pPr marL="471488" lvl="1" indent="-285750">
              <a:buClr>
                <a:srgbClr val="00B050"/>
              </a:buClr>
              <a:buFont typeface="Wingdings" panose="05000000000000000000" pitchFamily="2" charset="2"/>
              <a:buChar char="§"/>
            </a:pPr>
            <a:r>
              <a:rPr lang="en-GB" sz="1420" dirty="0" smtClean="0"/>
              <a:t>database </a:t>
            </a:r>
            <a:r>
              <a:rPr lang="en-GB" sz="1420" dirty="0"/>
              <a:t>solutions; </a:t>
            </a:r>
          </a:p>
          <a:p>
            <a:pPr marL="471488" lvl="1" indent="-285750">
              <a:buClr>
                <a:srgbClr val="00B050"/>
              </a:buClr>
              <a:buFont typeface="Wingdings" panose="05000000000000000000" pitchFamily="2" charset="2"/>
              <a:buChar char="§"/>
            </a:pPr>
            <a:r>
              <a:rPr lang="en-GB" sz="1420" dirty="0" smtClean="0"/>
              <a:t>website </a:t>
            </a:r>
            <a:r>
              <a:rPr lang="en-GB" sz="1420" dirty="0"/>
              <a:t>creations; </a:t>
            </a:r>
          </a:p>
          <a:p>
            <a:pPr marL="471488" lvl="1" indent="-285750">
              <a:buClr>
                <a:srgbClr val="00B050"/>
              </a:buClr>
              <a:buFont typeface="Wingdings" panose="05000000000000000000" pitchFamily="2" charset="2"/>
              <a:buChar char="§"/>
            </a:pPr>
            <a:r>
              <a:rPr lang="en-GB" sz="1420" dirty="0" smtClean="0"/>
              <a:t>social </a:t>
            </a:r>
            <a:r>
              <a:rPr lang="en-GB" sz="1420" dirty="0"/>
              <a:t>media consultancy; </a:t>
            </a:r>
          </a:p>
          <a:p>
            <a:pPr marL="471488" lvl="1" indent="-285750">
              <a:buClr>
                <a:srgbClr val="00B050"/>
              </a:buClr>
              <a:buFont typeface="Wingdings" panose="05000000000000000000" pitchFamily="2" charset="2"/>
              <a:buChar char="§"/>
            </a:pPr>
            <a:r>
              <a:rPr lang="en-GB" sz="1420" dirty="0" smtClean="0"/>
              <a:t>business </a:t>
            </a:r>
            <a:r>
              <a:rPr lang="en-GB" sz="1420" dirty="0"/>
              <a:t>IT applications. </a:t>
            </a:r>
          </a:p>
          <a:p>
            <a:r>
              <a:rPr lang="en-US" sz="1420" dirty="0"/>
              <a:t>A client, Westwood Recruitment Services (WRS), is an employment agency which specialises in providing staff for the hospitality industry. The agency has vetted the CVs supplied to them by applicants to match these with a potential job role e.g. chef. When an employer has a vacancy for a job such as a chef, WRS will let applicants know about the job role and find out if they wish to be interviewed for the position. WRS will set a closing date, and after the closing date it will arrange interviews for all the applicants interested in the post, sending them a letter inviting them for interview. The letter will inform the applicant about the location, date and time of the interview, as well as any other key details that may be relevant. </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Unit 05 - Scenario</a:t>
            </a:r>
            <a:endParaRPr lang="en-GB" sz="4000" dirty="0" smtClean="0"/>
          </a:p>
        </p:txBody>
      </p:sp>
    </p:spTree>
    <p:extLst>
      <p:ext uri="{BB962C8B-B14F-4D97-AF65-F5344CB8AC3E}">
        <p14:creationId xmlns:p14="http://schemas.microsoft.com/office/powerpoint/2010/main" val="2248538200"/>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654642" cy="2585323"/>
          </a:xfrm>
          <a:prstGeom prst="rect">
            <a:avLst/>
          </a:prstGeom>
        </p:spPr>
        <p:txBody>
          <a:bodyPr wrap="square">
            <a:spAutoFit/>
          </a:bodyPr>
          <a:lstStyle/>
          <a:p>
            <a:r>
              <a:rPr lang="en-US" b="1" dirty="0"/>
              <a:t>Learning Outcome 2: </a:t>
            </a:r>
            <a:r>
              <a:rPr lang="en-US" dirty="0"/>
              <a:t>Be able to design solutions to meet business needs </a:t>
            </a:r>
          </a:p>
          <a:p>
            <a:r>
              <a:rPr lang="en-US" dirty="0"/>
              <a:t>Your task is to: design a solution for Westwood Recruitment Services (WRS) to allow it to store details of applicants and the posts that they would be eligible to apply for. The design should allow WRS to record if an applicant wishes to be invited for an interview for a specific job, such as a chef, when it becomes available with a particular employer. The solution you design must be able to create a letter to each applicant interested in applying for the job, to advise them of details relating to the interview. </a:t>
            </a:r>
          </a:p>
          <a:p>
            <a:r>
              <a:rPr lang="en-US" dirty="0"/>
              <a:t>Justify why your design is appropriate for WRS. </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LO2 – Learning Outcome</a:t>
            </a:r>
            <a:endParaRPr lang="en-GB" sz="4000" dirty="0" smtClean="0"/>
          </a:p>
        </p:txBody>
      </p:sp>
      <p:graphicFrame>
        <p:nvGraphicFramePr>
          <p:cNvPr id="7" name="Table 6"/>
          <p:cNvGraphicFramePr>
            <a:graphicFrameLocks noGrp="1"/>
          </p:cNvGraphicFramePr>
          <p:nvPr>
            <p:extLst>
              <p:ext uri="{D42A27DB-BD31-4B8C-83A1-F6EECF244321}">
                <p14:modId xmlns:p14="http://schemas.microsoft.com/office/powerpoint/2010/main" val="2459481860"/>
              </p:ext>
            </p:extLst>
          </p:nvPr>
        </p:nvGraphicFramePr>
        <p:xfrm>
          <a:off x="251520" y="3672160"/>
          <a:ext cx="8582634" cy="2997200"/>
        </p:xfrm>
        <a:graphic>
          <a:graphicData uri="http://schemas.openxmlformats.org/drawingml/2006/table">
            <a:tbl>
              <a:tblPr firstRow="1" bandRow="1">
                <a:tableStyleId>{5C22544A-7EE6-4342-B048-85BDC9FD1C3A}</a:tableStyleId>
              </a:tblPr>
              <a:tblGrid>
                <a:gridCol w="3456384"/>
                <a:gridCol w="1296144"/>
                <a:gridCol w="3830106"/>
              </a:tblGrid>
              <a:tr h="370840">
                <a:tc>
                  <a:txBody>
                    <a:bodyPr/>
                    <a:lstStyle/>
                    <a:p>
                      <a:r>
                        <a:rPr lang="en-GB" sz="1700" dirty="0" smtClean="0">
                          <a:latin typeface="Arial" panose="020B0604020202020204" pitchFamily="34" charset="0"/>
                          <a:cs typeface="Arial" panose="020B0604020202020204" pitchFamily="34" charset="0"/>
                        </a:rPr>
                        <a:t>Pass</a:t>
                      </a:r>
                      <a:endParaRPr lang="en-GB" sz="1700" dirty="0">
                        <a:latin typeface="Arial" panose="020B0604020202020204" pitchFamily="34" charset="0"/>
                        <a:cs typeface="Arial" panose="020B0604020202020204" pitchFamily="34" charset="0"/>
                      </a:endParaRPr>
                    </a:p>
                  </a:txBody>
                  <a:tcPr/>
                </a:tc>
                <a:tc>
                  <a:txBody>
                    <a:bodyPr/>
                    <a:lstStyle/>
                    <a:p>
                      <a:r>
                        <a:rPr lang="en-GB" sz="1700" dirty="0" smtClean="0">
                          <a:latin typeface="Arial" panose="020B0604020202020204" pitchFamily="34" charset="0"/>
                          <a:cs typeface="Arial" panose="020B0604020202020204" pitchFamily="34" charset="0"/>
                        </a:rPr>
                        <a:t>Merit</a:t>
                      </a:r>
                      <a:endParaRPr lang="en-GB" sz="1700" dirty="0">
                        <a:latin typeface="Arial" panose="020B0604020202020204" pitchFamily="34" charset="0"/>
                        <a:cs typeface="Arial" panose="020B0604020202020204" pitchFamily="34" charset="0"/>
                      </a:endParaRPr>
                    </a:p>
                  </a:txBody>
                  <a:tcPr/>
                </a:tc>
                <a:tc>
                  <a:txBody>
                    <a:bodyPr/>
                    <a:lstStyle/>
                    <a:p>
                      <a:r>
                        <a:rPr lang="en-GB" sz="1700" dirty="0" smtClean="0">
                          <a:latin typeface="Arial" panose="020B0604020202020204" pitchFamily="34" charset="0"/>
                          <a:cs typeface="Arial" panose="020B0604020202020204" pitchFamily="34" charset="0"/>
                        </a:rPr>
                        <a:t>Distinction</a:t>
                      </a:r>
                      <a:endParaRPr lang="en-GB" sz="1700" dirty="0">
                        <a:latin typeface="Arial" panose="020B0604020202020204" pitchFamily="34" charset="0"/>
                        <a:cs typeface="Arial" panose="020B0604020202020204" pitchFamily="34" charset="0"/>
                      </a:endParaRP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700" b="0" i="0" u="none" strike="noStrike" kern="1200" baseline="0" dirty="0" smtClean="0">
                          <a:solidFill>
                            <a:schemeClr val="dk1"/>
                          </a:solidFill>
                          <a:latin typeface="Arial" panose="020B0604020202020204" pitchFamily="34" charset="0"/>
                          <a:ea typeface="+mn-ea"/>
                          <a:cs typeface="Arial" panose="020B0604020202020204" pitchFamily="34" charset="0"/>
                        </a:rPr>
                        <a:t>P2: Design a solution to meet the identified business need</a:t>
                      </a:r>
                    </a:p>
                  </a:txBody>
                  <a:tcPr/>
                </a:tc>
                <a:tc>
                  <a:txBody>
                    <a:bodyPr/>
                    <a:lstStyle/>
                    <a:p>
                      <a:endParaRPr lang="en-GB" sz="1700" dirty="0">
                        <a:latin typeface="Arial" panose="020B0604020202020204" pitchFamily="34" charset="0"/>
                        <a:cs typeface="Arial" panose="020B0604020202020204" pitchFamily="34" charset="0"/>
                      </a:endParaRPr>
                    </a:p>
                  </a:txBody>
                  <a:tcPr/>
                </a:tc>
                <a:tc>
                  <a:txBody>
                    <a:bodyPr/>
                    <a:lstStyle/>
                    <a:p>
                      <a:r>
                        <a:rPr lang="en-US" sz="1700" dirty="0" smtClean="0">
                          <a:latin typeface="Arial" panose="020B0604020202020204" pitchFamily="34" charset="0"/>
                          <a:cs typeface="Arial" panose="020B0604020202020204" pitchFamily="34" charset="0"/>
                        </a:rPr>
                        <a:t>D1: Justify how the design proposal supports the business needs</a:t>
                      </a:r>
                      <a:endParaRPr lang="en-GB" sz="1700" dirty="0">
                        <a:latin typeface="Arial" panose="020B0604020202020204" pitchFamily="34" charset="0"/>
                        <a:cs typeface="Arial" panose="020B0604020202020204" pitchFamily="34" charset="0"/>
                      </a:endParaRPr>
                    </a:p>
                  </a:txBody>
                  <a:tcPr/>
                </a:tc>
              </a:tr>
              <a:tr h="370840">
                <a:tc gridSpan="3">
                  <a:txBody>
                    <a:bodyPr/>
                    <a:lstStyle/>
                    <a:p>
                      <a:r>
                        <a:rPr lang="en-GB" sz="1700" b="1" dirty="0" smtClean="0">
                          <a:latin typeface="Arial" panose="020B0604020202020204" pitchFamily="34" charset="0"/>
                          <a:cs typeface="Arial" panose="020B0604020202020204" pitchFamily="34" charset="0"/>
                        </a:rPr>
                        <a:t>Evidence</a:t>
                      </a:r>
                      <a:endParaRPr lang="en-GB" sz="1700" b="1"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r>
              <a:tr h="370840">
                <a:tc gridSpan="3">
                  <a:txBody>
                    <a:bodyPr/>
                    <a:lstStyle/>
                    <a:p>
                      <a:r>
                        <a:rPr kumimoji="0" lang="en-US" sz="1700" b="1" i="0" u="none" strike="noStrike" kern="1200" baseline="0" dirty="0" smtClean="0">
                          <a:solidFill>
                            <a:schemeClr val="dk1"/>
                          </a:solidFill>
                          <a:latin typeface="Arial" panose="020B0604020202020204" pitchFamily="34" charset="0"/>
                          <a:ea typeface="+mn-ea"/>
                          <a:cs typeface="Arial" panose="020B0604020202020204" pitchFamily="34" charset="0"/>
                        </a:rPr>
                        <a:t>A report to include notes of discussions, or a presentation of the analysis and final solution and design documentation.</a:t>
                      </a:r>
                    </a:p>
                    <a:p>
                      <a:r>
                        <a:rPr kumimoji="0" lang="en-US" sz="1700" b="0" i="0" u="none" strike="noStrike" kern="1200" baseline="0" dirty="0" smtClean="0">
                          <a:solidFill>
                            <a:schemeClr val="dk1"/>
                          </a:solidFill>
                          <a:latin typeface="Arial" panose="020B0604020202020204" pitchFamily="34" charset="0"/>
                          <a:ea typeface="+mn-ea"/>
                          <a:cs typeface="Arial" panose="020B0604020202020204" pitchFamily="34" charset="0"/>
                        </a:rPr>
                        <a:t>This must include:</a:t>
                      </a:r>
                    </a:p>
                    <a:p>
                      <a:pPr marL="285750" indent="-285750">
                        <a:buFont typeface="Wingdings" panose="05000000000000000000" pitchFamily="2" charset="2"/>
                        <a:buChar char="§"/>
                      </a:pPr>
                      <a:r>
                        <a:rPr kumimoji="0" lang="en-US" sz="1700" b="0" i="0" u="none" strike="noStrike" kern="1200" baseline="0" dirty="0" smtClean="0">
                          <a:solidFill>
                            <a:schemeClr val="dk1"/>
                          </a:solidFill>
                          <a:latin typeface="Arial" panose="020B0604020202020204" pitchFamily="34" charset="0"/>
                          <a:ea typeface="+mn-ea"/>
                          <a:cs typeface="Arial" panose="020B0604020202020204" pitchFamily="34" charset="0"/>
                        </a:rPr>
                        <a:t>details of the IT software to be used;</a:t>
                      </a:r>
                    </a:p>
                    <a:p>
                      <a:pPr marL="285750" indent="-285750">
                        <a:buFont typeface="Wingdings" panose="05000000000000000000" pitchFamily="2" charset="2"/>
                        <a:buChar char="§"/>
                      </a:pPr>
                      <a:r>
                        <a:rPr kumimoji="0" lang="en-US" sz="1700" b="0" i="0" u="none" strike="noStrike" kern="1200" baseline="0" dirty="0" smtClean="0">
                          <a:solidFill>
                            <a:schemeClr val="dk1"/>
                          </a:solidFill>
                          <a:latin typeface="Arial" panose="020B0604020202020204" pitchFamily="34" charset="0"/>
                          <a:ea typeface="+mn-ea"/>
                          <a:cs typeface="Arial" panose="020B0604020202020204" pitchFamily="34" charset="0"/>
                        </a:rPr>
                        <a:t>design of a possible solution;</a:t>
                      </a:r>
                    </a:p>
                    <a:p>
                      <a:pPr marL="285750" indent="-285750">
                        <a:buFont typeface="Wingdings" panose="05000000000000000000" pitchFamily="2" charset="2"/>
                        <a:buChar char="§"/>
                      </a:pPr>
                      <a:r>
                        <a:rPr kumimoji="0" lang="en-US" sz="1700" b="0" i="0" u="none" strike="noStrike" kern="1200" baseline="0" dirty="0" smtClean="0">
                          <a:solidFill>
                            <a:schemeClr val="dk1"/>
                          </a:solidFill>
                          <a:latin typeface="Arial" panose="020B0604020202020204" pitchFamily="34" charset="0"/>
                          <a:ea typeface="+mn-ea"/>
                          <a:cs typeface="Arial" panose="020B0604020202020204" pitchFamily="34" charset="0"/>
                        </a:rPr>
                        <a:t>justification why the solution you have designed meets the identified business need.</a:t>
                      </a:r>
                    </a:p>
                  </a:txBody>
                  <a:tcPr/>
                </a:tc>
                <a:tc hMerge="1">
                  <a:txBody>
                    <a:bodyPr/>
                    <a:lstStyle/>
                    <a:p>
                      <a:endParaRPr lang="en-GB" dirty="0"/>
                    </a:p>
                  </a:txBody>
                  <a:tcPr/>
                </a:tc>
                <a:tc hMerge="1">
                  <a:txBody>
                    <a:bodyPr/>
                    <a:lstStyle/>
                    <a:p>
                      <a:endParaRPr lang="en-GB" dirty="0"/>
                    </a:p>
                  </a:txBody>
                  <a:tcPr/>
                </a:tc>
              </a:tr>
            </a:tbl>
          </a:graphicData>
        </a:graphic>
      </p:graphicFrame>
    </p:spTree>
    <p:extLst>
      <p:ext uri="{BB962C8B-B14F-4D97-AF65-F5344CB8AC3E}">
        <p14:creationId xmlns:p14="http://schemas.microsoft.com/office/powerpoint/2010/main" val="3890988747"/>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19915118"/>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6075">
                <a:tc>
                  <a:txBody>
                    <a:bodyPr/>
                    <a:lstStyle/>
                    <a:p>
                      <a:pPr>
                        <a:spcAft>
                          <a:spcPts val="0"/>
                        </a:spcAft>
                      </a:pPr>
                      <a:endParaRPr lang="en-GB" sz="153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30549">
                <a:tc>
                  <a:txBody>
                    <a:bodyPr/>
                    <a:lstStyle/>
                    <a:p>
                      <a:pPr marL="177800" indent="-177800" algn="l">
                        <a:spcAft>
                          <a:spcPts val="600"/>
                        </a:spcAft>
                        <a:buFontTx/>
                        <a:buBlip>
                          <a:blip r:embed="rId3"/>
                        </a:buBlip>
                      </a:pPr>
                      <a:r>
                        <a:rPr lang="en-GB" sz="1530" baseline="0" dirty="0" smtClean="0">
                          <a:solidFill>
                            <a:srgbClr val="FF0000"/>
                          </a:solidFill>
                          <a:effectLst/>
                          <a:latin typeface="Arial" pitchFamily="34" charset="0"/>
                          <a:ea typeface="Times New Roman"/>
                          <a:cs typeface="Arial" pitchFamily="34" charset="0"/>
                        </a:rPr>
                        <a:t>Are you up to date with new technology</a:t>
                      </a:r>
                    </a:p>
                    <a:p>
                      <a:pPr marL="177800" indent="-177800" algn="l">
                        <a:spcAft>
                          <a:spcPts val="600"/>
                        </a:spcAft>
                        <a:buFontTx/>
                        <a:buBlip>
                          <a:blip r:embed="rId3"/>
                        </a:buBlip>
                      </a:pPr>
                      <a:r>
                        <a:rPr lang="en-GB" sz="1530" baseline="0" dirty="0" smtClean="0">
                          <a:solidFill>
                            <a:schemeClr val="tx1"/>
                          </a:solidFill>
                          <a:effectLst/>
                          <a:latin typeface="Arial" pitchFamily="34" charset="0"/>
                          <a:ea typeface="Times New Roman"/>
                          <a:cs typeface="Arial" pitchFamily="34" charset="0"/>
                        </a:rPr>
                        <a:t>How many IT jobs will there be in the future</a:t>
                      </a:r>
                    </a:p>
                    <a:p>
                      <a:pPr marL="177800" indent="-177800" algn="l">
                        <a:spcAft>
                          <a:spcPts val="600"/>
                        </a:spcAft>
                        <a:buFontTx/>
                        <a:buBlip>
                          <a:blip r:embed="rId3"/>
                        </a:buBlip>
                      </a:pPr>
                      <a:r>
                        <a:rPr lang="en-GB" sz="1530" baseline="0" dirty="0" smtClean="0">
                          <a:solidFill>
                            <a:srgbClr val="FF0000"/>
                          </a:solidFill>
                          <a:effectLst/>
                          <a:latin typeface="Arial" pitchFamily="34" charset="0"/>
                          <a:ea typeface="Times New Roman"/>
                          <a:cs typeface="Arial" pitchFamily="34" charset="0"/>
                        </a:rPr>
                        <a:t>Who makes webpages manually these days</a:t>
                      </a:r>
                    </a:p>
                    <a:p>
                      <a:pPr marL="177800" indent="-177800" algn="l">
                        <a:spcAft>
                          <a:spcPts val="600"/>
                        </a:spcAft>
                        <a:buFontTx/>
                        <a:buBlip>
                          <a:blip r:embed="rId3"/>
                        </a:buBlip>
                      </a:pPr>
                      <a:r>
                        <a:rPr lang="en-GB" sz="1530" baseline="0" dirty="0" smtClean="0">
                          <a:solidFill>
                            <a:schemeClr val="tx1"/>
                          </a:solidFill>
                          <a:effectLst/>
                          <a:latin typeface="Arial" pitchFamily="34" charset="0"/>
                          <a:ea typeface="Times New Roman"/>
                          <a:cs typeface="Arial" pitchFamily="34" charset="0"/>
                        </a:rPr>
                        <a:t>In your lifetime you will see dramatic technology changes</a:t>
                      </a:r>
                    </a:p>
                    <a:p>
                      <a:pPr marL="177800" indent="-177800" algn="l">
                        <a:spcAft>
                          <a:spcPts val="600"/>
                        </a:spcAft>
                        <a:buFontTx/>
                        <a:buBlip>
                          <a:blip r:embed="rId3"/>
                        </a:buBlip>
                      </a:pPr>
                      <a:r>
                        <a:rPr lang="en-GB" sz="1530" baseline="0" dirty="0" smtClean="0">
                          <a:solidFill>
                            <a:srgbClr val="FF0000"/>
                          </a:solidFill>
                          <a:effectLst/>
                          <a:latin typeface="Arial" pitchFamily="34" charset="0"/>
                          <a:ea typeface="Times New Roman"/>
                          <a:cs typeface="Arial" pitchFamily="34" charset="0"/>
                        </a:rPr>
                        <a:t>Your children will think you are very out of date.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3997"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46341"/>
            <a:ext cx="7056784" cy="5715411"/>
          </a:xfrm>
          <a:prstGeom prst="rect">
            <a:avLst/>
          </a:prstGeom>
        </p:spPr>
        <p:txBody>
          <a:bodyPr wrap="square">
            <a:spAutoFit/>
          </a:bodyPr>
          <a:lstStyle/>
          <a:p>
            <a:pPr marL="285750" indent="-285750">
              <a:buClr>
                <a:srgbClr val="00B050"/>
              </a:buClr>
              <a:buSzPct val="68000"/>
              <a:buFont typeface="Arial" panose="020B0604020202020204" pitchFamily="34" charset="0"/>
              <a:buChar char="►"/>
            </a:pPr>
            <a:r>
              <a:rPr lang="en-US" sz="1740" dirty="0"/>
              <a:t>A client, Westwood Recruitment Services (WRS), is an employment agency which specialises in providing staff for the hospitality industry. </a:t>
            </a:r>
            <a:endParaRPr lang="en-US" sz="1740" dirty="0" smtClean="0"/>
          </a:p>
          <a:p>
            <a:pPr marL="742950" lvl="1" indent="-285750">
              <a:buClr>
                <a:srgbClr val="00B050"/>
              </a:buClr>
              <a:buSzPct val="68000"/>
              <a:buFont typeface="Arial" panose="020B0604020202020204" pitchFamily="34" charset="0"/>
              <a:buChar char="►"/>
            </a:pPr>
            <a:r>
              <a:rPr lang="en-US" sz="1740" dirty="0" smtClean="0"/>
              <a:t>The </a:t>
            </a:r>
            <a:r>
              <a:rPr lang="en-US" sz="1740" dirty="0"/>
              <a:t>agency has vetted the CVs supplied to them by applicants to match these with a potential job role e.g. chef. </a:t>
            </a:r>
            <a:endParaRPr lang="en-US" sz="1740" dirty="0" smtClean="0"/>
          </a:p>
          <a:p>
            <a:pPr marL="742950" lvl="1" indent="-285750">
              <a:buClr>
                <a:srgbClr val="00B050"/>
              </a:buClr>
              <a:buSzPct val="68000"/>
              <a:buFont typeface="Arial" panose="020B0604020202020204" pitchFamily="34" charset="0"/>
              <a:buChar char="►"/>
            </a:pPr>
            <a:r>
              <a:rPr lang="en-US" sz="1740" dirty="0" smtClean="0"/>
              <a:t>When </a:t>
            </a:r>
            <a:r>
              <a:rPr lang="en-US" sz="1740" dirty="0"/>
              <a:t>an employer has a vacancy for a job such as a chef, WRS will let applicants know about the job role and find out if they wish to be interviewed for the position. </a:t>
            </a:r>
            <a:endParaRPr lang="en-US" sz="1740" dirty="0" smtClean="0"/>
          </a:p>
          <a:p>
            <a:pPr marL="742950" lvl="1" indent="-285750">
              <a:buClr>
                <a:srgbClr val="00B050"/>
              </a:buClr>
              <a:buSzPct val="68000"/>
              <a:buFont typeface="Arial" panose="020B0604020202020204" pitchFamily="34" charset="0"/>
              <a:buChar char="►"/>
            </a:pPr>
            <a:r>
              <a:rPr lang="en-US" sz="1740" dirty="0" smtClean="0"/>
              <a:t>WRS </a:t>
            </a:r>
            <a:r>
              <a:rPr lang="en-US" sz="1740" dirty="0"/>
              <a:t>will set a closing </a:t>
            </a:r>
            <a:r>
              <a:rPr lang="en-US" sz="1740" dirty="0" smtClean="0"/>
              <a:t>date</a:t>
            </a:r>
          </a:p>
          <a:p>
            <a:pPr marL="742950" lvl="1" indent="-285750">
              <a:buClr>
                <a:srgbClr val="00B050"/>
              </a:buClr>
              <a:buSzPct val="68000"/>
              <a:buFont typeface="Arial" panose="020B0604020202020204" pitchFamily="34" charset="0"/>
              <a:buChar char="►"/>
            </a:pPr>
            <a:r>
              <a:rPr lang="en-US" sz="1740" dirty="0" smtClean="0"/>
              <a:t>And </a:t>
            </a:r>
            <a:r>
              <a:rPr lang="en-US" sz="1740" dirty="0"/>
              <a:t>after the closing date it will arrange interviews for all the applicants interested in the post, sending them a letter inviting them for interview. </a:t>
            </a:r>
            <a:endParaRPr lang="en-US" sz="1740" dirty="0" smtClean="0"/>
          </a:p>
          <a:p>
            <a:pPr marL="742950" lvl="1" indent="-285750">
              <a:buClr>
                <a:srgbClr val="00B050"/>
              </a:buClr>
              <a:buSzPct val="68000"/>
              <a:buFont typeface="Arial" panose="020B0604020202020204" pitchFamily="34" charset="0"/>
              <a:buChar char="►"/>
            </a:pPr>
            <a:r>
              <a:rPr lang="en-US" sz="1740" dirty="0" smtClean="0"/>
              <a:t>The </a:t>
            </a:r>
            <a:r>
              <a:rPr lang="en-US" sz="1740" dirty="0"/>
              <a:t>letter will inform the applicant about the location, date and time of the interview, as well as any other key details that may be relevant</a:t>
            </a:r>
            <a:r>
              <a:rPr lang="en-US" sz="1740" dirty="0" smtClean="0"/>
              <a:t>.</a:t>
            </a:r>
          </a:p>
          <a:p>
            <a:pPr>
              <a:buClr>
                <a:srgbClr val="00B050"/>
              </a:buClr>
              <a:buSzPct val="68000"/>
            </a:pPr>
            <a:r>
              <a:rPr lang="en-US" sz="1740" b="1" dirty="0" smtClean="0">
                <a:solidFill>
                  <a:srgbClr val="FF0000"/>
                </a:solidFill>
              </a:rPr>
              <a:t>P2.1 – Task 01 -</a:t>
            </a:r>
            <a:r>
              <a:rPr lang="en-US" sz="1740" dirty="0" smtClean="0">
                <a:solidFill>
                  <a:srgbClr val="FF0000"/>
                </a:solidFill>
              </a:rPr>
              <a:t> For each of the criteria above, </a:t>
            </a:r>
            <a:r>
              <a:rPr lang="en-US" sz="1740" dirty="0">
                <a:solidFill>
                  <a:srgbClr val="FF0000"/>
                </a:solidFill>
              </a:rPr>
              <a:t>describe how General IT </a:t>
            </a:r>
            <a:r>
              <a:rPr lang="en-US" sz="1740" dirty="0" smtClean="0">
                <a:solidFill>
                  <a:srgbClr val="FF0000"/>
                </a:solidFill>
              </a:rPr>
              <a:t>applications</a:t>
            </a:r>
            <a:r>
              <a:rPr lang="en-US" sz="1740" dirty="0">
                <a:solidFill>
                  <a:srgbClr val="FF0000"/>
                </a:solidFill>
              </a:rPr>
              <a:t> </a:t>
            </a:r>
            <a:r>
              <a:rPr lang="en-US" sz="1740" dirty="0" smtClean="0">
                <a:solidFill>
                  <a:srgbClr val="FF0000"/>
                </a:solidFill>
              </a:rPr>
              <a:t>could be used in the production of the solution.</a:t>
            </a:r>
            <a:endParaRPr lang="en-US" sz="1740" dirty="0">
              <a:solidFill>
                <a:srgbClr val="FF0000"/>
              </a:solidFill>
            </a:endParaRPr>
          </a:p>
          <a:p>
            <a:pPr marL="630238" lvl="1" indent="-357188">
              <a:buClr>
                <a:srgbClr val="00B050"/>
              </a:buClr>
              <a:buFont typeface="Wingdings" panose="05000000000000000000" pitchFamily="2" charset="2"/>
              <a:buChar char="§"/>
            </a:pPr>
            <a:r>
              <a:rPr lang="en-GB" sz="1740" dirty="0" smtClean="0"/>
              <a:t>Word processing (letters, reports, marketing materials)</a:t>
            </a:r>
            <a:endParaRPr lang="en-GB" sz="1740" dirty="0"/>
          </a:p>
          <a:p>
            <a:pPr marL="630238" lvl="1" indent="-357188">
              <a:buClr>
                <a:srgbClr val="00B050"/>
              </a:buClr>
              <a:buFont typeface="Wingdings" panose="05000000000000000000" pitchFamily="2" charset="2"/>
              <a:buChar char="§"/>
            </a:pPr>
            <a:r>
              <a:rPr lang="en-GB" sz="1740" dirty="0" smtClean="0"/>
              <a:t>Presentations (job interviews, job presentations)</a:t>
            </a:r>
            <a:endParaRPr lang="en-GB" sz="1740" dirty="0"/>
          </a:p>
          <a:p>
            <a:pPr marL="630238" lvl="1" indent="-357188">
              <a:buClr>
                <a:srgbClr val="00B050"/>
              </a:buClr>
              <a:buFont typeface="Wingdings" panose="05000000000000000000" pitchFamily="2" charset="2"/>
              <a:buChar char="§"/>
            </a:pPr>
            <a:r>
              <a:rPr lang="en-GB" sz="1740" dirty="0" smtClean="0"/>
              <a:t>Spreadsheets (collecting and producing tables and charts)</a:t>
            </a:r>
            <a:endParaRPr lang="en-GB" sz="1740" dirty="0"/>
          </a:p>
          <a:p>
            <a:pPr marL="630238" lvl="1" indent="-357188">
              <a:buClr>
                <a:srgbClr val="00B050"/>
              </a:buClr>
              <a:buFont typeface="Wingdings" panose="05000000000000000000" pitchFamily="2" charset="2"/>
              <a:buChar char="§"/>
            </a:pPr>
            <a:r>
              <a:rPr lang="en-GB" sz="1740" dirty="0" smtClean="0"/>
              <a:t>Databases (listing, querying and filtering candidates)</a:t>
            </a:r>
            <a:endParaRPr lang="en-GB" sz="174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P2.1 – General IT Applications</a:t>
            </a:r>
            <a:endParaRPr lang="en-GB" sz="4000" dirty="0" smtClean="0"/>
          </a:p>
        </p:txBody>
      </p:sp>
    </p:spTree>
    <p:extLst>
      <p:ext uri="{BB962C8B-B14F-4D97-AF65-F5344CB8AC3E}">
        <p14:creationId xmlns:p14="http://schemas.microsoft.com/office/powerpoint/2010/main" val="3664850614"/>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219915118"/>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6075">
                <a:tc>
                  <a:txBody>
                    <a:bodyPr/>
                    <a:lstStyle/>
                    <a:p>
                      <a:pPr>
                        <a:spcAft>
                          <a:spcPts val="0"/>
                        </a:spcAft>
                      </a:pPr>
                      <a:endParaRPr lang="en-GB" sz="153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30549">
                <a:tc>
                  <a:txBody>
                    <a:bodyPr/>
                    <a:lstStyle/>
                    <a:p>
                      <a:pPr marL="177800" indent="-177800" algn="l">
                        <a:spcAft>
                          <a:spcPts val="600"/>
                        </a:spcAft>
                        <a:buFontTx/>
                        <a:buBlip>
                          <a:blip r:embed="rId3"/>
                        </a:buBlip>
                      </a:pPr>
                      <a:r>
                        <a:rPr lang="en-GB" sz="1530" baseline="0" dirty="0" smtClean="0">
                          <a:solidFill>
                            <a:srgbClr val="FF0000"/>
                          </a:solidFill>
                          <a:effectLst/>
                          <a:latin typeface="Arial" pitchFamily="34" charset="0"/>
                          <a:ea typeface="Times New Roman"/>
                          <a:cs typeface="Arial" pitchFamily="34" charset="0"/>
                        </a:rPr>
                        <a:t>Are you up to date with new technology</a:t>
                      </a:r>
                    </a:p>
                    <a:p>
                      <a:pPr marL="177800" indent="-177800" algn="l">
                        <a:spcAft>
                          <a:spcPts val="600"/>
                        </a:spcAft>
                        <a:buFontTx/>
                        <a:buBlip>
                          <a:blip r:embed="rId3"/>
                        </a:buBlip>
                      </a:pPr>
                      <a:r>
                        <a:rPr lang="en-GB" sz="1530" baseline="0" dirty="0" smtClean="0">
                          <a:solidFill>
                            <a:schemeClr val="tx1"/>
                          </a:solidFill>
                          <a:effectLst/>
                          <a:latin typeface="Arial" pitchFamily="34" charset="0"/>
                          <a:ea typeface="Times New Roman"/>
                          <a:cs typeface="Arial" pitchFamily="34" charset="0"/>
                        </a:rPr>
                        <a:t>How many IT jobs will there be in the future</a:t>
                      </a:r>
                    </a:p>
                    <a:p>
                      <a:pPr marL="177800" indent="-177800" algn="l">
                        <a:spcAft>
                          <a:spcPts val="600"/>
                        </a:spcAft>
                        <a:buFontTx/>
                        <a:buBlip>
                          <a:blip r:embed="rId3"/>
                        </a:buBlip>
                      </a:pPr>
                      <a:r>
                        <a:rPr lang="en-GB" sz="1530" baseline="0" dirty="0" smtClean="0">
                          <a:solidFill>
                            <a:srgbClr val="FF0000"/>
                          </a:solidFill>
                          <a:effectLst/>
                          <a:latin typeface="Arial" pitchFamily="34" charset="0"/>
                          <a:ea typeface="Times New Roman"/>
                          <a:cs typeface="Arial" pitchFamily="34" charset="0"/>
                        </a:rPr>
                        <a:t>Who makes webpages manually these days</a:t>
                      </a:r>
                    </a:p>
                    <a:p>
                      <a:pPr marL="177800" indent="-177800" algn="l">
                        <a:spcAft>
                          <a:spcPts val="600"/>
                        </a:spcAft>
                        <a:buFontTx/>
                        <a:buBlip>
                          <a:blip r:embed="rId3"/>
                        </a:buBlip>
                      </a:pPr>
                      <a:r>
                        <a:rPr lang="en-GB" sz="1530" baseline="0" dirty="0" smtClean="0">
                          <a:solidFill>
                            <a:schemeClr val="tx1"/>
                          </a:solidFill>
                          <a:effectLst/>
                          <a:latin typeface="Arial" pitchFamily="34" charset="0"/>
                          <a:ea typeface="Times New Roman"/>
                          <a:cs typeface="Arial" pitchFamily="34" charset="0"/>
                        </a:rPr>
                        <a:t>In your lifetime you will see dramatic technology changes</a:t>
                      </a:r>
                    </a:p>
                    <a:p>
                      <a:pPr marL="177800" indent="-177800" algn="l">
                        <a:spcAft>
                          <a:spcPts val="600"/>
                        </a:spcAft>
                        <a:buFontTx/>
                        <a:buBlip>
                          <a:blip r:embed="rId3"/>
                        </a:buBlip>
                      </a:pPr>
                      <a:r>
                        <a:rPr lang="en-GB" sz="1530" baseline="0" dirty="0" smtClean="0">
                          <a:solidFill>
                            <a:srgbClr val="FF0000"/>
                          </a:solidFill>
                          <a:effectLst/>
                          <a:latin typeface="Arial" pitchFamily="34" charset="0"/>
                          <a:ea typeface="Times New Roman"/>
                          <a:cs typeface="Arial" pitchFamily="34" charset="0"/>
                        </a:rPr>
                        <a:t>Your children will think you are very out of date.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3997"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46341"/>
            <a:ext cx="7056784" cy="5747727"/>
          </a:xfrm>
          <a:prstGeom prst="rect">
            <a:avLst/>
          </a:prstGeom>
        </p:spPr>
        <p:txBody>
          <a:bodyPr wrap="square">
            <a:spAutoFit/>
          </a:bodyPr>
          <a:lstStyle/>
          <a:p>
            <a:pPr marL="285750" indent="-285750">
              <a:buClr>
                <a:srgbClr val="00B050"/>
              </a:buClr>
              <a:buSzPct val="68000"/>
              <a:buFont typeface="Arial" panose="020B0604020202020204" pitchFamily="34" charset="0"/>
              <a:buChar char="►"/>
            </a:pPr>
            <a:r>
              <a:rPr lang="en-US" sz="1750" dirty="0" smtClean="0"/>
              <a:t>For the client, how would the following Business IT applications be used to streamline the process of sorting, querying and setting interview for staff.</a:t>
            </a:r>
          </a:p>
          <a:p>
            <a:pPr marL="630238" lvl="1" indent="-285750">
              <a:buClr>
                <a:srgbClr val="00B050"/>
              </a:buClr>
              <a:buSzPct val="68000"/>
              <a:buFont typeface="Arial" panose="020B0604020202020204" pitchFamily="34" charset="0"/>
              <a:buChar char="►"/>
            </a:pPr>
            <a:r>
              <a:rPr lang="en-US" sz="1750" b="1" dirty="0" smtClean="0"/>
              <a:t>accounting software </a:t>
            </a:r>
            <a:r>
              <a:rPr lang="en-US" sz="1750" dirty="0" smtClean="0"/>
              <a:t>(software that is responsible for the managing of money, order, deliveries and payments including wages)</a:t>
            </a:r>
            <a:endParaRPr lang="en-US" sz="1750" dirty="0"/>
          </a:p>
          <a:p>
            <a:pPr marL="630238" lvl="1" indent="-285750">
              <a:buClr>
                <a:srgbClr val="00B050"/>
              </a:buClr>
              <a:buSzPct val="68000"/>
              <a:buFont typeface="Arial" panose="020B0604020202020204" pitchFamily="34" charset="0"/>
              <a:buChar char="►"/>
            </a:pPr>
            <a:r>
              <a:rPr lang="en-US" sz="1750" b="1" dirty="0"/>
              <a:t>customer relationship </a:t>
            </a:r>
            <a:r>
              <a:rPr lang="en-US" sz="1750" b="1" dirty="0" smtClean="0"/>
              <a:t>management </a:t>
            </a:r>
            <a:r>
              <a:rPr lang="en-US" sz="1750" dirty="0" smtClean="0"/>
              <a:t>(software designed to monitor, track and predict what the customers are likely to do, and keep the company in contact with them to maintain repeat business)</a:t>
            </a:r>
            <a:endParaRPr lang="en-US" sz="1750" dirty="0"/>
          </a:p>
          <a:p>
            <a:pPr marL="630238" lvl="1" indent="-285750">
              <a:buClr>
                <a:srgbClr val="00B050"/>
              </a:buClr>
              <a:buSzPct val="68000"/>
              <a:buFont typeface="Arial" panose="020B0604020202020204" pitchFamily="34" charset="0"/>
              <a:buChar char="►"/>
            </a:pPr>
            <a:r>
              <a:rPr lang="en-US" sz="1750" b="1" dirty="0"/>
              <a:t>business </a:t>
            </a:r>
            <a:r>
              <a:rPr lang="en-US" sz="1750" b="1" dirty="0" smtClean="0"/>
              <a:t>dashboard </a:t>
            </a:r>
            <a:r>
              <a:rPr lang="en-US" sz="1750" dirty="0" smtClean="0"/>
              <a:t>(a menu system designed to ease the process of completing tasks, customised for the users needs)</a:t>
            </a:r>
            <a:endParaRPr lang="en-US" sz="1750" dirty="0"/>
          </a:p>
          <a:p>
            <a:pPr marL="630238" lvl="1" indent="-285750">
              <a:buClr>
                <a:srgbClr val="00B050"/>
              </a:buClr>
              <a:buSzPct val="68000"/>
              <a:buFont typeface="Arial" panose="020B0604020202020204" pitchFamily="34" charset="0"/>
              <a:buChar char="►"/>
            </a:pPr>
            <a:r>
              <a:rPr lang="en-US" sz="1750" b="1" dirty="0"/>
              <a:t>inventory </a:t>
            </a:r>
            <a:r>
              <a:rPr lang="en-US" sz="1750" b="1" dirty="0" smtClean="0"/>
              <a:t>software </a:t>
            </a:r>
            <a:r>
              <a:rPr lang="en-US" sz="1750" dirty="0" smtClean="0"/>
              <a:t>– software that tracks the deliveries and sales of goods in and out of the company, reorders when stocks are low and monitors peak and low points)</a:t>
            </a:r>
            <a:endParaRPr lang="en-US" sz="1750" dirty="0"/>
          </a:p>
          <a:p>
            <a:pPr marL="630238" lvl="1" indent="-285750">
              <a:buClr>
                <a:srgbClr val="00B050"/>
              </a:buClr>
              <a:buSzPct val="68000"/>
              <a:buFont typeface="Arial" panose="020B0604020202020204" pitchFamily="34" charset="0"/>
              <a:buChar char="►"/>
            </a:pPr>
            <a:r>
              <a:rPr lang="en-US" sz="1750" b="1" dirty="0"/>
              <a:t>management information </a:t>
            </a:r>
            <a:r>
              <a:rPr lang="en-US" sz="1750" b="1" dirty="0" smtClean="0"/>
              <a:t>systems </a:t>
            </a:r>
            <a:r>
              <a:rPr lang="en-US" sz="1750" dirty="0" smtClean="0"/>
              <a:t>– deals with everything to do with staff, medial, work related, contact details, and training)</a:t>
            </a:r>
            <a:endParaRPr lang="en-US" sz="1750" dirty="0"/>
          </a:p>
          <a:p>
            <a:pPr marL="630238" lvl="1" indent="-285750">
              <a:buClr>
                <a:srgbClr val="00B050"/>
              </a:buClr>
              <a:buSzPct val="68000"/>
              <a:buFont typeface="Arial" panose="020B0604020202020204" pitchFamily="34" charset="0"/>
              <a:buChar char="►"/>
            </a:pPr>
            <a:r>
              <a:rPr lang="en-US" sz="1750" b="1" dirty="0"/>
              <a:t>human resource management </a:t>
            </a:r>
            <a:r>
              <a:rPr lang="en-US" sz="1750" b="1" dirty="0" smtClean="0"/>
              <a:t>systems </a:t>
            </a:r>
            <a:r>
              <a:rPr lang="en-US" sz="1750" dirty="0" smtClean="0"/>
              <a:t>(training, incidents, managing staff, line managing and department planning)</a:t>
            </a:r>
            <a:endParaRPr lang="en-US" sz="1750" dirty="0"/>
          </a:p>
          <a:p>
            <a:pPr>
              <a:buClr>
                <a:srgbClr val="00B050"/>
              </a:buClr>
              <a:buSzPct val="68000"/>
            </a:pPr>
            <a:r>
              <a:rPr lang="en-US" sz="1750" b="1" dirty="0" smtClean="0">
                <a:solidFill>
                  <a:srgbClr val="FF0000"/>
                </a:solidFill>
              </a:rPr>
              <a:t>P2.2 – Task 02 –</a:t>
            </a:r>
            <a:r>
              <a:rPr lang="en-US" sz="1750" dirty="0" smtClean="0">
                <a:solidFill>
                  <a:srgbClr val="FF0000"/>
                </a:solidFill>
              </a:rPr>
              <a:t> In terms of Business IT Applications, what functions in the solution of the IT scenario can these applications present.</a:t>
            </a:r>
            <a:endParaRPr lang="en-US" sz="1750" dirty="0">
              <a:solidFill>
                <a:srgbClr val="FF0000"/>
              </a:solidFill>
            </a:endParaRP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P2.2 – Business IT Applications</a:t>
            </a:r>
            <a:endParaRPr lang="en-GB" sz="4000" dirty="0" smtClean="0"/>
          </a:p>
        </p:txBody>
      </p:sp>
    </p:spTree>
    <p:extLst>
      <p:ext uri="{BB962C8B-B14F-4D97-AF65-F5344CB8AC3E}">
        <p14:creationId xmlns:p14="http://schemas.microsoft.com/office/powerpoint/2010/main" val="1959668962"/>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46341"/>
            <a:ext cx="8712968" cy="5755422"/>
          </a:xfrm>
          <a:prstGeom prst="rect">
            <a:avLst/>
          </a:prstGeom>
        </p:spPr>
        <p:txBody>
          <a:bodyPr wrap="square">
            <a:spAutoFit/>
          </a:bodyPr>
          <a:lstStyle/>
          <a:p>
            <a:pPr marL="285750" lvl="1" indent="-285750">
              <a:buClr>
                <a:srgbClr val="00B050"/>
              </a:buClr>
              <a:buSzPct val="68000"/>
              <a:buFont typeface="Arial" panose="020B0604020202020204" pitchFamily="34" charset="0"/>
              <a:buChar char="►"/>
            </a:pPr>
            <a:r>
              <a:rPr lang="en-US" sz="1600" dirty="0" smtClean="0"/>
              <a:t>The WRS client have very specific needs that a software solution can help solve. Before you can produce or propose a solution you will need to create a report that outlines their application needs. For this you will need to look at the scenario and break down the following into technical problems.</a:t>
            </a:r>
          </a:p>
          <a:p>
            <a:pPr marL="630238" lvl="1" indent="-357188">
              <a:buClr>
                <a:srgbClr val="00B050"/>
              </a:buClr>
              <a:buFont typeface="+mj-lt"/>
              <a:buAutoNum type="arabicPeriod"/>
            </a:pPr>
            <a:r>
              <a:rPr lang="en-US" sz="1600" dirty="0" smtClean="0"/>
              <a:t>dissemination </a:t>
            </a:r>
            <a:r>
              <a:rPr lang="en-US" sz="1600" dirty="0"/>
              <a:t>of information to internal and external clients, </a:t>
            </a:r>
            <a:r>
              <a:rPr lang="en-GB" sz="1600" dirty="0"/>
              <a:t>e.g. letters, reports, posters, memoranda</a:t>
            </a:r>
          </a:p>
          <a:p>
            <a:pPr marL="630238" lvl="1" indent="-357188">
              <a:buClr>
                <a:srgbClr val="00B050"/>
              </a:buClr>
              <a:buFont typeface="+mj-lt"/>
              <a:buAutoNum type="arabicPeriod"/>
            </a:pPr>
            <a:r>
              <a:rPr lang="en-GB" sz="1600" dirty="0"/>
              <a:t>controlling stock</a:t>
            </a:r>
          </a:p>
          <a:p>
            <a:pPr marL="630238" lvl="1" indent="-357188">
              <a:buClr>
                <a:srgbClr val="00B050"/>
              </a:buClr>
              <a:buFont typeface="+mj-lt"/>
              <a:buAutoNum type="arabicPeriod"/>
            </a:pPr>
            <a:r>
              <a:rPr lang="en-US" sz="1600" dirty="0"/>
              <a:t>managing staff, e.g. staff development, salary scales, legal and regulatory requirements such as minimum wage, national </a:t>
            </a:r>
            <a:r>
              <a:rPr lang="en-GB" sz="1600" dirty="0"/>
              <a:t>insurance contributions, personal details</a:t>
            </a:r>
          </a:p>
          <a:p>
            <a:pPr marL="630238" lvl="1" indent="-357188">
              <a:buClr>
                <a:srgbClr val="00B050"/>
              </a:buClr>
              <a:buFont typeface="+mj-lt"/>
              <a:buAutoNum type="arabicPeriod"/>
            </a:pPr>
            <a:r>
              <a:rPr lang="en-US" sz="1600" dirty="0"/>
              <a:t>Purchasing, e.g. supplier details, prices, discounts, supplier </a:t>
            </a:r>
            <a:r>
              <a:rPr lang="en-GB" sz="1600" dirty="0"/>
              <a:t>reliability</a:t>
            </a:r>
          </a:p>
          <a:p>
            <a:pPr marL="630238" lvl="1" indent="-357188">
              <a:buClr>
                <a:srgbClr val="00B050"/>
              </a:buClr>
              <a:buFont typeface="+mj-lt"/>
              <a:buAutoNum type="arabicPeriod"/>
            </a:pPr>
            <a:r>
              <a:rPr lang="en-US" sz="1600" dirty="0"/>
              <a:t>Sales, e.g. customer details, discounting arrangements, customer orders, monitoring of sales and sales process</a:t>
            </a:r>
          </a:p>
          <a:p>
            <a:pPr marL="630238" lvl="1" indent="-357188">
              <a:buClr>
                <a:srgbClr val="00B050"/>
              </a:buClr>
              <a:buFont typeface="+mj-lt"/>
              <a:buAutoNum type="arabicPeriod"/>
            </a:pPr>
            <a:r>
              <a:rPr lang="en-US" sz="1600" dirty="0"/>
              <a:t>financial management, e.g. planning, monitoring and controlling all of the monetary assets of the organisation.</a:t>
            </a:r>
          </a:p>
          <a:p>
            <a:pPr>
              <a:buClr>
                <a:srgbClr val="00B050"/>
              </a:buClr>
              <a:buSzPct val="68000"/>
            </a:pPr>
            <a:r>
              <a:rPr lang="en-US" sz="1600" b="1" dirty="0" smtClean="0">
                <a:solidFill>
                  <a:srgbClr val="FF0000"/>
                </a:solidFill>
              </a:rPr>
              <a:t>P2.3 – Task 03 –</a:t>
            </a:r>
            <a:r>
              <a:rPr lang="en-US" sz="1600" dirty="0" smtClean="0">
                <a:solidFill>
                  <a:srgbClr val="FF0000"/>
                </a:solidFill>
              </a:rPr>
              <a:t> In terms of Business Needs and the WRS scenario, create a report that outlines the client’s digital specification.</a:t>
            </a:r>
          </a:p>
          <a:p>
            <a:pPr marL="285750" indent="-285750">
              <a:buClr>
                <a:srgbClr val="00B050"/>
              </a:buClr>
              <a:buSzPct val="68000"/>
              <a:buFont typeface="Arial" panose="020B0604020202020204" pitchFamily="34" charset="0"/>
              <a:buChar char="►"/>
            </a:pPr>
            <a:r>
              <a:rPr lang="en-US" sz="1600" dirty="0" smtClean="0"/>
              <a:t>For example, they are looking for a solution to controlling stock. They are an employment agency that recruits staff for the hospitality industry (hotels, restaurants, functions etc.) and they will have a lot of staff on their books. In terms of stock management they will need office stationary (paper, pens etc.) files, folders, contracts etc. and all this needs tracking so they do not overstock or run out.</a:t>
            </a:r>
          </a:p>
          <a:p>
            <a:pPr marL="285750" indent="-285750">
              <a:buClr>
                <a:srgbClr val="00B050"/>
              </a:buClr>
              <a:buSzPct val="68000"/>
              <a:buFont typeface="Arial" panose="020B0604020202020204" pitchFamily="34" charset="0"/>
              <a:buChar char="►"/>
            </a:pPr>
            <a:r>
              <a:rPr lang="en-US" sz="1600" dirty="0" smtClean="0"/>
              <a:t>You need to draw up a report on the problem and the potential digital solution based on the previous two tasks. Ask your teacher to be the manager of WRS and ask questions.</a:t>
            </a:r>
            <a:endParaRPr lang="en-US" sz="1600" dirty="0"/>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P2.3 – Business Needs</a:t>
            </a:r>
            <a:endParaRPr lang="en-GB" sz="4000" dirty="0" smtClean="0"/>
          </a:p>
        </p:txBody>
      </p:sp>
    </p:spTree>
    <p:extLst>
      <p:ext uri="{BB962C8B-B14F-4D97-AF65-F5344CB8AC3E}">
        <p14:creationId xmlns:p14="http://schemas.microsoft.com/office/powerpoint/2010/main" val="1913089390"/>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3.xml><?xml version="1.0" encoding="utf-8"?>
<ds:datastoreItem xmlns:ds="http://schemas.openxmlformats.org/officeDocument/2006/customXml" ds:itemID="{76DD945F-B7B0-4691-A0D0-E2EAD6DA23B3}">
  <ds:schemaRefs>
    <ds:schemaRef ds:uri="http://www.w3.org/XML/1998/namespace"/>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Enderoth</Template>
  <TotalTime>74691</TotalTime>
  <Words>3108</Words>
  <Application>Microsoft Office PowerPoint</Application>
  <PresentationFormat>On-screen Show (4:3)</PresentationFormat>
  <Paragraphs>203</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Lucida Sans Unicode</vt:lpstr>
      <vt:lpstr>Times New Roman</vt:lpstr>
      <vt:lpstr>Verdana</vt:lpstr>
      <vt:lpstr>Wingdings</vt:lpstr>
      <vt:lpstr>Wingdings 2</vt:lpstr>
      <vt:lpstr>Wingdings 3</vt:lpstr>
      <vt:lpstr>Enderoth</vt:lpstr>
      <vt:lpstr>PowerPoint Presentation</vt:lpstr>
      <vt:lpstr>Assessment Criteria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LO2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LO1 - Know the common components of computer systems</dc:title>
  <dc:subject>eBusiness</dc:subject>
  <dc:creator>Enderoth</dc:creator>
  <cp:lastModifiedBy>Stephen Rafferty</cp:lastModifiedBy>
  <cp:revision>2034</cp:revision>
  <cp:lastPrinted>2014-01-22T18:25:48Z</cp:lastPrinted>
  <dcterms:created xsi:type="dcterms:W3CDTF">2008-03-12T11:01:44Z</dcterms:created>
  <dcterms:modified xsi:type="dcterms:W3CDTF">2018-07-12T11:29:48Z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